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handoutMasterIdLst>
    <p:handoutMasterId r:id="rId18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8" r:id="rId9"/>
    <p:sldId id="270" r:id="rId10"/>
    <p:sldId id="271" r:id="rId11"/>
    <p:sldId id="267" r:id="rId12"/>
    <p:sldId id="272" r:id="rId13"/>
    <p:sldId id="286" r:id="rId14"/>
    <p:sldId id="278" r:id="rId15"/>
    <p:sldId id="279" r:id="rId16"/>
    <p:sldId id="280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7434"/>
    <a:srgbClr val="008000"/>
    <a:srgbClr val="0A05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4" autoAdjust="0"/>
    <p:restoredTop sz="98029" autoAdjust="0"/>
  </p:normalViewPr>
  <p:slideViewPr>
    <p:cSldViewPr>
      <p:cViewPr varScale="1">
        <p:scale>
          <a:sx n="78" d="100"/>
          <a:sy n="78" d="100"/>
        </p:scale>
        <p:origin x="1260" y="9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79F9C4-0C18-4E7A-9E53-B8C59C040FA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6360C88-E6E8-4ACD-A332-0C6E9D09C96E}">
      <dgm:prSet phldrT="[Text]" custT="1"/>
      <dgm:spPr/>
      <dgm:t>
        <a:bodyPr/>
        <a:lstStyle/>
        <a:p>
          <a:r>
            <a:rPr lang="en-US" sz="2000" dirty="0" smtClean="0">
              <a:latin typeface="Georgia" panose="02040502050405020303" pitchFamily="18" charset="0"/>
            </a:rPr>
            <a:t>POs install SHSs as per IDCOL Specification, collect down-payment and extend microcredit</a:t>
          </a:r>
          <a:endParaRPr lang="en-US" sz="2000" dirty="0">
            <a:latin typeface="Georgia" panose="02040502050405020303" pitchFamily="18" charset="0"/>
          </a:endParaRPr>
        </a:p>
      </dgm:t>
    </dgm:pt>
    <dgm:pt modelId="{E6B8A795-6D22-49E4-9A19-701276FC12B1}" type="parTrans" cxnId="{4487996D-CD14-41A1-8CF8-588C38BD31DC}">
      <dgm:prSet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21FFCD29-4175-4FCF-9DDC-7C213CCF560A}" type="sibTrans" cxnId="{4487996D-CD14-41A1-8CF8-588C38BD31DC}">
      <dgm:prSet custT="1"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24372689-6A30-4C0C-BF49-68FFA38F35CA}">
      <dgm:prSet phldrT="[Text]" custT="1"/>
      <dgm:spPr/>
      <dgm:t>
        <a:bodyPr/>
        <a:lstStyle/>
        <a:p>
          <a:r>
            <a:rPr lang="en-US" sz="2000" dirty="0" smtClean="0">
              <a:latin typeface="Georgia" panose="02040502050405020303" pitchFamily="18" charset="0"/>
            </a:rPr>
            <a:t>POs seek subsidy and refinancing for installed SHSs and upload household information in database</a:t>
          </a:r>
          <a:endParaRPr lang="en-US" sz="2000" dirty="0">
            <a:latin typeface="Georgia" panose="02040502050405020303" pitchFamily="18" charset="0"/>
          </a:endParaRPr>
        </a:p>
      </dgm:t>
    </dgm:pt>
    <dgm:pt modelId="{91D2DEED-536E-4BA2-8BD2-01E9D7E9C6DC}" type="parTrans" cxnId="{AB3E756B-58C0-489D-AF9D-E901521593BE}">
      <dgm:prSet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A502D1DC-3249-4A39-B8B7-2356E58305FC}" type="sibTrans" cxnId="{AB3E756B-58C0-489D-AF9D-E901521593BE}">
      <dgm:prSet custT="1"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1B6423D8-8115-49A7-A587-E468E916EA13}">
      <dgm:prSet phldrT="[Text]" custT="1"/>
      <dgm:spPr/>
      <dgm:t>
        <a:bodyPr/>
        <a:lstStyle/>
        <a:p>
          <a:r>
            <a:rPr lang="en-US" sz="2000" dirty="0" smtClean="0">
              <a:latin typeface="Georgia" panose="02040502050405020303" pitchFamily="18" charset="0"/>
            </a:rPr>
            <a:t>IDCOL checks subsidy and refinancing eligibility &amp; conducts random physical verification</a:t>
          </a:r>
          <a:endParaRPr lang="en-US" sz="2000" dirty="0">
            <a:latin typeface="Georgia" panose="02040502050405020303" pitchFamily="18" charset="0"/>
          </a:endParaRPr>
        </a:p>
      </dgm:t>
    </dgm:pt>
    <dgm:pt modelId="{9E6A3A2C-DF9C-4A0B-90C2-BCA1FFD93AD6}" type="parTrans" cxnId="{1751308D-4E0C-4C93-A491-D86967A9AF1F}">
      <dgm:prSet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D40FB38A-956A-4B91-AE5B-CFF9D6F1530E}" type="sibTrans" cxnId="{1751308D-4E0C-4C93-A491-D86967A9AF1F}">
      <dgm:prSet custT="1"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E354FF9F-1E4D-47B9-A579-3A68BDF11154}">
      <dgm:prSet phldrT="[Text]" custT="1"/>
      <dgm:spPr/>
      <dgm:t>
        <a:bodyPr/>
        <a:lstStyle/>
        <a:p>
          <a:r>
            <a:rPr lang="en-US" sz="2000" dirty="0" smtClean="0">
              <a:latin typeface="Georgia" panose="02040502050405020303" pitchFamily="18" charset="0"/>
            </a:rPr>
            <a:t>IDCOL disburses subsidy and refinancing within 21 business days</a:t>
          </a:r>
          <a:endParaRPr lang="en-US" sz="2000" dirty="0">
            <a:latin typeface="Georgia" panose="02040502050405020303" pitchFamily="18" charset="0"/>
          </a:endParaRPr>
        </a:p>
      </dgm:t>
    </dgm:pt>
    <dgm:pt modelId="{EA4C3B45-05C6-44C0-B6C2-09120BA65D12}" type="parTrans" cxnId="{5F60DDE3-F5CA-433A-84B3-FB73AFA921CE}">
      <dgm:prSet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0715E3EA-E221-4730-B4E4-660680F82009}" type="sibTrans" cxnId="{5F60DDE3-F5CA-433A-84B3-FB73AFA921CE}">
      <dgm:prSet/>
      <dgm:spPr/>
      <dgm:t>
        <a:bodyPr/>
        <a:lstStyle/>
        <a:p>
          <a:endParaRPr lang="en-US" sz="2000">
            <a:latin typeface="Georgia" panose="02040502050405020303" pitchFamily="18" charset="0"/>
          </a:endParaRPr>
        </a:p>
      </dgm:t>
    </dgm:pt>
    <dgm:pt modelId="{7A204166-4501-4EC0-8D32-876D2A4B081F}" type="pres">
      <dgm:prSet presAssocID="{5879F9C4-0C18-4E7A-9E53-B8C59C040FA8}" presName="Name0" presStyleCnt="0">
        <dgm:presLayoutVars>
          <dgm:dir/>
          <dgm:resizeHandles val="exact"/>
        </dgm:presLayoutVars>
      </dgm:prSet>
      <dgm:spPr/>
    </dgm:pt>
    <dgm:pt modelId="{2390B8A6-ABCC-43CD-9AD7-B98B583892F6}" type="pres">
      <dgm:prSet presAssocID="{D6360C88-E6E8-4ACD-A332-0C6E9D09C96E}" presName="node" presStyleLbl="node1" presStyleIdx="0" presStyleCnt="4" custScaleX="245612" custLinFactNeighborX="3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C9E3C-2537-452A-A1C6-8282DFB39BA7}" type="pres">
      <dgm:prSet presAssocID="{21FFCD29-4175-4FCF-9DDC-7C213CCF560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DE161F5-8432-45F9-A620-60EA2851B2BF}" type="pres">
      <dgm:prSet presAssocID="{21FFCD29-4175-4FCF-9DDC-7C213CCF560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82605F2-F1D7-4BDA-A164-D5EFD0BA1443}" type="pres">
      <dgm:prSet presAssocID="{24372689-6A30-4C0C-BF49-68FFA38F35CA}" presName="node" presStyleLbl="node1" presStyleIdx="1" presStyleCnt="4" custScaleX="268594" custLinFactNeighborX="-44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97E19-FB38-4897-B062-3891108E06AF}" type="pres">
      <dgm:prSet presAssocID="{A502D1DC-3249-4A39-B8B7-2356E58305F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8713D57-D673-4109-B393-B85AA56C39C0}" type="pres">
      <dgm:prSet presAssocID="{A502D1DC-3249-4A39-B8B7-2356E58305F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0D5C8C8-1104-465E-A1A5-2C31C776621D}" type="pres">
      <dgm:prSet presAssocID="{1B6423D8-8115-49A7-A587-E468E916EA13}" presName="node" presStyleLbl="node1" presStyleIdx="2" presStyleCnt="4" custScaleX="2492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46918-1D2D-4419-8F9A-0AA651D48985}" type="pres">
      <dgm:prSet presAssocID="{D40FB38A-956A-4B91-AE5B-CFF9D6F1530E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DC9E166-BDF8-4589-9267-DDEBB4EA349C}" type="pres">
      <dgm:prSet presAssocID="{D40FB38A-956A-4B91-AE5B-CFF9D6F1530E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15D9E4BE-E551-4790-8575-726C9C044596}" type="pres">
      <dgm:prSet presAssocID="{E354FF9F-1E4D-47B9-A579-3A68BDF11154}" presName="node" presStyleLbl="node1" presStyleIdx="3" presStyleCnt="4" custScaleX="2251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3E756B-58C0-489D-AF9D-E901521593BE}" srcId="{5879F9C4-0C18-4E7A-9E53-B8C59C040FA8}" destId="{24372689-6A30-4C0C-BF49-68FFA38F35CA}" srcOrd="1" destOrd="0" parTransId="{91D2DEED-536E-4BA2-8BD2-01E9D7E9C6DC}" sibTransId="{A502D1DC-3249-4A39-B8B7-2356E58305FC}"/>
    <dgm:cxn modelId="{C987A875-9688-4D06-81E4-311D7EF8A7ED}" type="presOf" srcId="{D6360C88-E6E8-4ACD-A332-0C6E9D09C96E}" destId="{2390B8A6-ABCC-43CD-9AD7-B98B583892F6}" srcOrd="0" destOrd="0" presId="urn:microsoft.com/office/officeart/2005/8/layout/process1"/>
    <dgm:cxn modelId="{9C97BF2E-B665-4999-BD16-A70EFE3C5DC9}" type="presOf" srcId="{1B6423D8-8115-49A7-A587-E468E916EA13}" destId="{B0D5C8C8-1104-465E-A1A5-2C31C776621D}" srcOrd="0" destOrd="0" presId="urn:microsoft.com/office/officeart/2005/8/layout/process1"/>
    <dgm:cxn modelId="{59C3D23D-3361-449C-BFE5-7AFD7F446E82}" type="presOf" srcId="{21FFCD29-4175-4FCF-9DDC-7C213CCF560A}" destId="{62CC9E3C-2537-452A-A1C6-8282DFB39BA7}" srcOrd="0" destOrd="0" presId="urn:microsoft.com/office/officeart/2005/8/layout/process1"/>
    <dgm:cxn modelId="{5F60DDE3-F5CA-433A-84B3-FB73AFA921CE}" srcId="{5879F9C4-0C18-4E7A-9E53-B8C59C040FA8}" destId="{E354FF9F-1E4D-47B9-A579-3A68BDF11154}" srcOrd="3" destOrd="0" parTransId="{EA4C3B45-05C6-44C0-B6C2-09120BA65D12}" sibTransId="{0715E3EA-E221-4730-B4E4-660680F82009}"/>
    <dgm:cxn modelId="{29792E22-A490-4825-BB61-43371E3BD232}" type="presOf" srcId="{E354FF9F-1E4D-47B9-A579-3A68BDF11154}" destId="{15D9E4BE-E551-4790-8575-726C9C044596}" srcOrd="0" destOrd="0" presId="urn:microsoft.com/office/officeart/2005/8/layout/process1"/>
    <dgm:cxn modelId="{1751308D-4E0C-4C93-A491-D86967A9AF1F}" srcId="{5879F9C4-0C18-4E7A-9E53-B8C59C040FA8}" destId="{1B6423D8-8115-49A7-A587-E468E916EA13}" srcOrd="2" destOrd="0" parTransId="{9E6A3A2C-DF9C-4A0B-90C2-BCA1FFD93AD6}" sibTransId="{D40FB38A-956A-4B91-AE5B-CFF9D6F1530E}"/>
    <dgm:cxn modelId="{491129B6-A942-4B87-BB45-F7B263F7B1AB}" type="presOf" srcId="{A502D1DC-3249-4A39-B8B7-2356E58305FC}" destId="{9AB97E19-FB38-4897-B062-3891108E06AF}" srcOrd="0" destOrd="0" presId="urn:microsoft.com/office/officeart/2005/8/layout/process1"/>
    <dgm:cxn modelId="{4487996D-CD14-41A1-8CF8-588C38BD31DC}" srcId="{5879F9C4-0C18-4E7A-9E53-B8C59C040FA8}" destId="{D6360C88-E6E8-4ACD-A332-0C6E9D09C96E}" srcOrd="0" destOrd="0" parTransId="{E6B8A795-6D22-49E4-9A19-701276FC12B1}" sibTransId="{21FFCD29-4175-4FCF-9DDC-7C213CCF560A}"/>
    <dgm:cxn modelId="{01BED986-7A4E-4C82-89CB-A512FE027128}" type="presOf" srcId="{A502D1DC-3249-4A39-B8B7-2356E58305FC}" destId="{48713D57-D673-4109-B393-B85AA56C39C0}" srcOrd="1" destOrd="0" presId="urn:microsoft.com/office/officeart/2005/8/layout/process1"/>
    <dgm:cxn modelId="{653B919B-B5F1-488F-AB1E-DDFFA6FE799C}" type="presOf" srcId="{D40FB38A-956A-4B91-AE5B-CFF9D6F1530E}" destId="{DDC9E166-BDF8-4589-9267-DDEBB4EA349C}" srcOrd="1" destOrd="0" presId="urn:microsoft.com/office/officeart/2005/8/layout/process1"/>
    <dgm:cxn modelId="{374FA83E-6F4F-4D36-99B0-FD9BFC91FB22}" type="presOf" srcId="{24372689-6A30-4C0C-BF49-68FFA38F35CA}" destId="{B82605F2-F1D7-4BDA-A164-D5EFD0BA1443}" srcOrd="0" destOrd="0" presId="urn:microsoft.com/office/officeart/2005/8/layout/process1"/>
    <dgm:cxn modelId="{7BA9992E-D891-422B-B242-6062874B01EC}" type="presOf" srcId="{D40FB38A-956A-4B91-AE5B-CFF9D6F1530E}" destId="{1FA46918-1D2D-4419-8F9A-0AA651D48985}" srcOrd="0" destOrd="0" presId="urn:microsoft.com/office/officeart/2005/8/layout/process1"/>
    <dgm:cxn modelId="{C98EC2AD-B2CC-4618-B07C-9CE8B525EF24}" type="presOf" srcId="{5879F9C4-0C18-4E7A-9E53-B8C59C040FA8}" destId="{7A204166-4501-4EC0-8D32-876D2A4B081F}" srcOrd="0" destOrd="0" presId="urn:microsoft.com/office/officeart/2005/8/layout/process1"/>
    <dgm:cxn modelId="{F22A4790-AE27-4113-9CCB-2031EA346F0D}" type="presOf" srcId="{21FFCD29-4175-4FCF-9DDC-7C213CCF560A}" destId="{1DE161F5-8432-45F9-A620-60EA2851B2BF}" srcOrd="1" destOrd="0" presId="urn:microsoft.com/office/officeart/2005/8/layout/process1"/>
    <dgm:cxn modelId="{78C8FA1F-5E54-4263-8156-F7BA2D4E461C}" type="presParOf" srcId="{7A204166-4501-4EC0-8D32-876D2A4B081F}" destId="{2390B8A6-ABCC-43CD-9AD7-B98B583892F6}" srcOrd="0" destOrd="0" presId="urn:microsoft.com/office/officeart/2005/8/layout/process1"/>
    <dgm:cxn modelId="{FA813A4A-775C-425D-BB77-788C1235E791}" type="presParOf" srcId="{7A204166-4501-4EC0-8D32-876D2A4B081F}" destId="{62CC9E3C-2537-452A-A1C6-8282DFB39BA7}" srcOrd="1" destOrd="0" presId="urn:microsoft.com/office/officeart/2005/8/layout/process1"/>
    <dgm:cxn modelId="{13F9AA40-4A2C-4CCB-BE61-2B948424836B}" type="presParOf" srcId="{62CC9E3C-2537-452A-A1C6-8282DFB39BA7}" destId="{1DE161F5-8432-45F9-A620-60EA2851B2BF}" srcOrd="0" destOrd="0" presId="urn:microsoft.com/office/officeart/2005/8/layout/process1"/>
    <dgm:cxn modelId="{1866A5CE-D146-4526-AEA6-050AE42CA0A4}" type="presParOf" srcId="{7A204166-4501-4EC0-8D32-876D2A4B081F}" destId="{B82605F2-F1D7-4BDA-A164-D5EFD0BA1443}" srcOrd="2" destOrd="0" presId="urn:microsoft.com/office/officeart/2005/8/layout/process1"/>
    <dgm:cxn modelId="{4E76A07A-A57C-4000-90D3-5B51A993226B}" type="presParOf" srcId="{7A204166-4501-4EC0-8D32-876D2A4B081F}" destId="{9AB97E19-FB38-4897-B062-3891108E06AF}" srcOrd="3" destOrd="0" presId="urn:microsoft.com/office/officeart/2005/8/layout/process1"/>
    <dgm:cxn modelId="{D9CDC8B5-73AA-4111-BBEB-DEB96384C342}" type="presParOf" srcId="{9AB97E19-FB38-4897-B062-3891108E06AF}" destId="{48713D57-D673-4109-B393-B85AA56C39C0}" srcOrd="0" destOrd="0" presId="urn:microsoft.com/office/officeart/2005/8/layout/process1"/>
    <dgm:cxn modelId="{CBB1275A-CB24-4A13-AC8E-0BCC4218C47B}" type="presParOf" srcId="{7A204166-4501-4EC0-8D32-876D2A4B081F}" destId="{B0D5C8C8-1104-465E-A1A5-2C31C776621D}" srcOrd="4" destOrd="0" presId="urn:microsoft.com/office/officeart/2005/8/layout/process1"/>
    <dgm:cxn modelId="{9F06796C-AE5F-47E7-B741-C0DE30B17636}" type="presParOf" srcId="{7A204166-4501-4EC0-8D32-876D2A4B081F}" destId="{1FA46918-1D2D-4419-8F9A-0AA651D48985}" srcOrd="5" destOrd="0" presId="urn:microsoft.com/office/officeart/2005/8/layout/process1"/>
    <dgm:cxn modelId="{C0B4D086-6864-463A-81DF-5D2673759FAC}" type="presParOf" srcId="{1FA46918-1D2D-4419-8F9A-0AA651D48985}" destId="{DDC9E166-BDF8-4589-9267-DDEBB4EA349C}" srcOrd="0" destOrd="0" presId="urn:microsoft.com/office/officeart/2005/8/layout/process1"/>
    <dgm:cxn modelId="{71860715-2918-4218-98D8-26297F3BB4C4}" type="presParOf" srcId="{7A204166-4501-4EC0-8D32-876D2A4B081F}" destId="{15D9E4BE-E551-4790-8575-726C9C04459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4BB163-8E23-4E20-A901-BFBC2B094BE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20C03-426F-4E4D-BD89-47349DA6D56B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Innovative financing structure</a:t>
          </a:r>
        </a:p>
      </dgm:t>
    </dgm:pt>
    <dgm:pt modelId="{C6475C98-41F7-410B-9D29-702A7A5591BF}" type="parTrans" cxnId="{CA2EC256-72E4-46C9-8ED7-59EAFD5BF172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28B12946-5E02-4138-9DE7-C4624247CF8B}" type="sibTrans" cxnId="{CA2EC256-72E4-46C9-8ED7-59EAFD5BF172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A9E3805D-006F-445D-8EFC-6907BE5E1984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Financial contribution of all parties</a:t>
          </a:r>
        </a:p>
      </dgm:t>
    </dgm:pt>
    <dgm:pt modelId="{5B84A0DE-4CF5-4C5A-B125-B47C2329B411}" type="parTrans" cxnId="{13B70085-5163-45CE-AC3A-977F9F53677D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31A1EB0C-CF30-4248-B13F-204C2DD3F2BC}" type="sibTrans" cxnId="{13B70085-5163-45CE-AC3A-977F9F53677D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28D3231D-EFAF-476D-A748-EF2EE2EFEEBF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Sustainable business model</a:t>
          </a:r>
        </a:p>
      </dgm:t>
    </dgm:pt>
    <dgm:pt modelId="{C63E5040-5A09-4828-B199-11233CD11BC7}" type="parTrans" cxnId="{45C03028-893B-49D6-B23C-BDF8447D79C6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E6F06DAB-1806-46AA-BE29-CCA33044D27B}" type="sibTrans" cxnId="{45C03028-893B-49D6-B23C-BDF8447D79C6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4B796A13-8E39-4E52-9DCA-A3C98CDA0C85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Superior quality control &amp; after sales service</a:t>
          </a:r>
        </a:p>
      </dgm:t>
    </dgm:pt>
    <dgm:pt modelId="{F835EF49-464F-4BCD-A7E3-3D69AECF368E}" type="parTrans" cxnId="{80F999AB-8399-4AA1-A76B-DF1D72DD9F1F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715AD208-DDFD-465C-88EA-DED3D4FFE490}" type="sibTrans" cxnId="{80F999AB-8399-4AA1-A76B-DF1D72DD9F1F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EB29681E-E395-4947-8BAA-C0AEC5AD6663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Price determination by the market</a:t>
          </a:r>
        </a:p>
      </dgm:t>
    </dgm:pt>
    <dgm:pt modelId="{CD759696-19BE-4849-A78A-312DA2ECF57C}" type="parTrans" cxnId="{7A9C95F9-2710-4C34-8913-69D7C70D679A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362DEB69-6F90-460C-8D55-643E6ED32D0F}" type="sibTrans" cxnId="{7A9C95F9-2710-4C34-8913-69D7C70D679A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BC44F2FD-DF37-4D83-B9F1-5D520B34C55F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Cost-efficient standardized technical design</a:t>
          </a:r>
        </a:p>
      </dgm:t>
    </dgm:pt>
    <dgm:pt modelId="{3DD9ED0E-5721-43EA-9765-29CD53F02E3C}" type="parTrans" cxnId="{DCAA1ECB-C1E5-47C9-BFED-EB7563DFB667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875DDA00-7DD2-4297-8225-AC5F6B657C48}" type="sibTrans" cxnId="{DCAA1ECB-C1E5-47C9-BFED-EB7563DFB667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C214E004-592A-49E2-9436-4C921C0CD0FF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Development of local support industries</a:t>
          </a:r>
        </a:p>
      </dgm:t>
    </dgm:pt>
    <dgm:pt modelId="{9A596486-9C9E-48E7-8C53-1BD88FF2454B}" type="parTrans" cxnId="{40B34F69-1BCA-49E0-B332-ED002DE05B00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1581B8B3-9B3D-4619-9021-D79B88E4D9D4}" type="sibTrans" cxnId="{40B34F69-1BCA-49E0-B332-ED002DE05B00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0D34F1B0-5CC4-42E9-97A8-10E62EC4B004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Bangladesh’s micro-finance experience</a:t>
          </a:r>
        </a:p>
      </dgm:t>
    </dgm:pt>
    <dgm:pt modelId="{ABB183E1-D54D-4316-AB00-DBDA7A1565F8}" type="parTrans" cxnId="{8C96402E-773F-4800-B2AD-DFAA16CEDB61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8FBD544B-EEF2-4707-BA92-FBCE2577339C}" type="sibTrans" cxnId="{8C96402E-773F-4800-B2AD-DFAA16CEDB61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EB9AA34A-FB09-450D-B19F-4B46536F8580}">
      <dgm:prSet phldrT="[Text]" custT="1"/>
      <dgm:spPr/>
      <dgm:t>
        <a:bodyPr/>
        <a:lstStyle/>
        <a:p>
          <a:r>
            <a:rPr lang="en-US" sz="18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Support from GoB and development partners</a:t>
          </a:r>
          <a:endParaRPr lang="en-US" sz="1800" dirty="0">
            <a:latin typeface="Georgia" panose="02040502050405020303" pitchFamily="18" charset="0"/>
          </a:endParaRPr>
        </a:p>
      </dgm:t>
    </dgm:pt>
    <dgm:pt modelId="{F1C86E52-1D05-4FA3-9864-2130D8179DD9}" type="parTrans" cxnId="{290828EC-8A6C-46BC-9C6E-468BCE5BFF6D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E6C4B487-409A-4352-AE4B-6DB79220CDAF}" type="sibTrans" cxnId="{290828EC-8A6C-46BC-9C6E-468BCE5BFF6D}">
      <dgm:prSet/>
      <dgm:spPr/>
      <dgm:t>
        <a:bodyPr/>
        <a:lstStyle/>
        <a:p>
          <a:endParaRPr lang="en-US">
            <a:latin typeface="Georgia" panose="02040502050405020303" pitchFamily="18" charset="0"/>
          </a:endParaRPr>
        </a:p>
      </dgm:t>
    </dgm:pt>
    <dgm:pt modelId="{AE420936-5851-4B4A-BD5E-7D458F1B1F72}" type="pres">
      <dgm:prSet presAssocID="{084BB163-8E23-4E20-A901-BFBC2B094BE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4CB54615-4569-4D7E-BDCA-BF352EBF9549}" type="pres">
      <dgm:prSet presAssocID="{94220C03-426F-4E4D-BD89-47349DA6D56B}" presName="compNode" presStyleCnt="0"/>
      <dgm:spPr/>
      <dgm:t>
        <a:bodyPr/>
        <a:lstStyle/>
        <a:p>
          <a:endParaRPr lang="en-US"/>
        </a:p>
      </dgm:t>
    </dgm:pt>
    <dgm:pt modelId="{82668039-A772-4ED7-8864-1A16EF6D4484}" type="pres">
      <dgm:prSet presAssocID="{94220C03-426F-4E4D-BD89-47349DA6D56B}" presName="dummyConnPt" presStyleCnt="0"/>
      <dgm:spPr/>
      <dgm:t>
        <a:bodyPr/>
        <a:lstStyle/>
        <a:p>
          <a:endParaRPr lang="en-US"/>
        </a:p>
      </dgm:t>
    </dgm:pt>
    <dgm:pt modelId="{C595C433-4E3C-494F-A2CE-FFF1C5D31647}" type="pres">
      <dgm:prSet presAssocID="{94220C03-426F-4E4D-BD89-47349DA6D56B}" presName="node" presStyleLbl="node1" presStyleIdx="0" presStyleCnt="9" custLinFactNeighborX="-184" custLinFactNeighborY="-19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82FC19-D7C0-4B1F-901C-35563B216D6C}" type="pres">
      <dgm:prSet presAssocID="{28B12946-5E02-4138-9DE7-C4624247CF8B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5D9D90C8-898C-4737-AD97-25DB21D473D3}" type="pres">
      <dgm:prSet presAssocID="{A9E3805D-006F-445D-8EFC-6907BE5E1984}" presName="compNode" presStyleCnt="0"/>
      <dgm:spPr/>
      <dgm:t>
        <a:bodyPr/>
        <a:lstStyle/>
        <a:p>
          <a:endParaRPr lang="en-US"/>
        </a:p>
      </dgm:t>
    </dgm:pt>
    <dgm:pt modelId="{BEAAA380-C4F9-4B21-9FFF-B5D6A339CB6E}" type="pres">
      <dgm:prSet presAssocID="{A9E3805D-006F-445D-8EFC-6907BE5E1984}" presName="dummyConnPt" presStyleCnt="0"/>
      <dgm:spPr/>
      <dgm:t>
        <a:bodyPr/>
        <a:lstStyle/>
        <a:p>
          <a:endParaRPr lang="en-US"/>
        </a:p>
      </dgm:t>
    </dgm:pt>
    <dgm:pt modelId="{B6CD9B11-804A-4459-9A89-FF898A664ADA}" type="pres">
      <dgm:prSet presAssocID="{A9E3805D-006F-445D-8EFC-6907BE5E198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33059-05E1-4C42-805F-BABBEA6F468D}" type="pres">
      <dgm:prSet presAssocID="{31A1EB0C-CF30-4248-B13F-204C2DD3F2BC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F31EC4FB-FD3A-4804-AE72-43D5E7B3D7BE}" type="pres">
      <dgm:prSet presAssocID="{28D3231D-EFAF-476D-A748-EF2EE2EFEEBF}" presName="compNode" presStyleCnt="0"/>
      <dgm:spPr/>
      <dgm:t>
        <a:bodyPr/>
        <a:lstStyle/>
        <a:p>
          <a:endParaRPr lang="en-US"/>
        </a:p>
      </dgm:t>
    </dgm:pt>
    <dgm:pt modelId="{8A782ADC-6104-4BE5-B3FA-1E96AB5903CD}" type="pres">
      <dgm:prSet presAssocID="{28D3231D-EFAF-476D-A748-EF2EE2EFEEBF}" presName="dummyConnPt" presStyleCnt="0"/>
      <dgm:spPr/>
      <dgm:t>
        <a:bodyPr/>
        <a:lstStyle/>
        <a:p>
          <a:endParaRPr lang="en-US"/>
        </a:p>
      </dgm:t>
    </dgm:pt>
    <dgm:pt modelId="{8E28ED09-327B-4F5A-A99F-86D72D103FB8}" type="pres">
      <dgm:prSet presAssocID="{28D3231D-EFAF-476D-A748-EF2EE2EFEEBF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53FE2-8342-47DB-A542-1F490E8FA06E}" type="pres">
      <dgm:prSet presAssocID="{E6F06DAB-1806-46AA-BE29-CCA33044D27B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DBA22AFE-B1BA-4AF7-A474-529A2C4E8874}" type="pres">
      <dgm:prSet presAssocID="{4B796A13-8E39-4E52-9DCA-A3C98CDA0C85}" presName="compNode" presStyleCnt="0"/>
      <dgm:spPr/>
      <dgm:t>
        <a:bodyPr/>
        <a:lstStyle/>
        <a:p>
          <a:endParaRPr lang="en-US"/>
        </a:p>
      </dgm:t>
    </dgm:pt>
    <dgm:pt modelId="{E8936EC8-E135-4452-8FC9-7CF9EB59F8C8}" type="pres">
      <dgm:prSet presAssocID="{4B796A13-8E39-4E52-9DCA-A3C98CDA0C85}" presName="dummyConnPt" presStyleCnt="0"/>
      <dgm:spPr/>
      <dgm:t>
        <a:bodyPr/>
        <a:lstStyle/>
        <a:p>
          <a:endParaRPr lang="en-US"/>
        </a:p>
      </dgm:t>
    </dgm:pt>
    <dgm:pt modelId="{54E46582-D5EB-4C86-9434-D491679EE998}" type="pres">
      <dgm:prSet presAssocID="{4B796A13-8E39-4E52-9DCA-A3C98CDA0C85}" presName="node" presStyleLbl="node1" presStyleIdx="3" presStyleCnt="9" custLinFactNeighborX="-1160" custLinFactNeighborY="1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94EBB-A526-496C-BC88-52C24590F2C7}" type="pres">
      <dgm:prSet presAssocID="{715AD208-DDFD-465C-88EA-DED3D4FFE490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C7851CE9-4AB4-47D4-A9AE-3AE6F37EFAA0}" type="pres">
      <dgm:prSet presAssocID="{EB29681E-E395-4947-8BAA-C0AEC5AD6663}" presName="compNode" presStyleCnt="0"/>
      <dgm:spPr/>
      <dgm:t>
        <a:bodyPr/>
        <a:lstStyle/>
        <a:p>
          <a:endParaRPr lang="en-US"/>
        </a:p>
      </dgm:t>
    </dgm:pt>
    <dgm:pt modelId="{AF87BA4F-3A3E-432D-A47C-CEBF6AFDCAA9}" type="pres">
      <dgm:prSet presAssocID="{EB29681E-E395-4947-8BAA-C0AEC5AD6663}" presName="dummyConnPt" presStyleCnt="0"/>
      <dgm:spPr/>
      <dgm:t>
        <a:bodyPr/>
        <a:lstStyle/>
        <a:p>
          <a:endParaRPr lang="en-US"/>
        </a:p>
      </dgm:t>
    </dgm:pt>
    <dgm:pt modelId="{6DDD3B2D-45C2-4A01-9E3F-A32DC0A492E5}" type="pres">
      <dgm:prSet presAssocID="{EB29681E-E395-4947-8BAA-C0AEC5AD666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162B5-8758-41B2-80A5-8CD638D0FD5C}" type="pres">
      <dgm:prSet presAssocID="{362DEB69-6F90-460C-8D55-643E6ED32D0F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801DA210-7267-4FA4-8F2D-2962C7AD0FE3}" type="pres">
      <dgm:prSet presAssocID="{BC44F2FD-DF37-4D83-B9F1-5D520B34C55F}" presName="compNode" presStyleCnt="0"/>
      <dgm:spPr/>
      <dgm:t>
        <a:bodyPr/>
        <a:lstStyle/>
        <a:p>
          <a:endParaRPr lang="en-US"/>
        </a:p>
      </dgm:t>
    </dgm:pt>
    <dgm:pt modelId="{449E0664-E583-4A32-A387-74CF2FA9786D}" type="pres">
      <dgm:prSet presAssocID="{BC44F2FD-DF37-4D83-B9F1-5D520B34C55F}" presName="dummyConnPt" presStyleCnt="0"/>
      <dgm:spPr/>
      <dgm:t>
        <a:bodyPr/>
        <a:lstStyle/>
        <a:p>
          <a:endParaRPr lang="en-US"/>
        </a:p>
      </dgm:t>
    </dgm:pt>
    <dgm:pt modelId="{246DB264-E2A9-434A-9939-077A87DA1CAB}" type="pres">
      <dgm:prSet presAssocID="{BC44F2FD-DF37-4D83-B9F1-5D520B34C55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C05892-BB7F-4E31-9EA6-C5F172D1BB28}" type="pres">
      <dgm:prSet presAssocID="{875DDA00-7DD2-4297-8225-AC5F6B657C48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BE281221-0465-4614-81DA-456EEA71F13E}" type="pres">
      <dgm:prSet presAssocID="{C214E004-592A-49E2-9436-4C921C0CD0FF}" presName="compNode" presStyleCnt="0"/>
      <dgm:spPr/>
      <dgm:t>
        <a:bodyPr/>
        <a:lstStyle/>
        <a:p>
          <a:endParaRPr lang="en-US"/>
        </a:p>
      </dgm:t>
    </dgm:pt>
    <dgm:pt modelId="{7B7C56D3-F345-4FBF-9B37-C81F5F73258A}" type="pres">
      <dgm:prSet presAssocID="{C214E004-592A-49E2-9436-4C921C0CD0FF}" presName="dummyConnPt" presStyleCnt="0"/>
      <dgm:spPr/>
      <dgm:t>
        <a:bodyPr/>
        <a:lstStyle/>
        <a:p>
          <a:endParaRPr lang="en-US"/>
        </a:p>
      </dgm:t>
    </dgm:pt>
    <dgm:pt modelId="{02BF55EB-514C-467B-8B35-0CEEAF1DCF3B}" type="pres">
      <dgm:prSet presAssocID="{C214E004-592A-49E2-9436-4C921C0CD0F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684AA-724D-41E9-9CB0-2B282CA5DC97}" type="pres">
      <dgm:prSet presAssocID="{1581B8B3-9B3D-4619-9021-D79B88E4D9D4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51FC6405-954B-4711-AA71-DE46DB2C6AE7}" type="pres">
      <dgm:prSet presAssocID="{0D34F1B0-5CC4-42E9-97A8-10E62EC4B004}" presName="compNode" presStyleCnt="0"/>
      <dgm:spPr/>
      <dgm:t>
        <a:bodyPr/>
        <a:lstStyle/>
        <a:p>
          <a:endParaRPr lang="en-US"/>
        </a:p>
      </dgm:t>
    </dgm:pt>
    <dgm:pt modelId="{6B346016-B314-4E5B-A0AA-FE12A5263063}" type="pres">
      <dgm:prSet presAssocID="{0D34F1B0-5CC4-42E9-97A8-10E62EC4B004}" presName="dummyConnPt" presStyleCnt="0"/>
      <dgm:spPr/>
      <dgm:t>
        <a:bodyPr/>
        <a:lstStyle/>
        <a:p>
          <a:endParaRPr lang="en-US"/>
        </a:p>
      </dgm:t>
    </dgm:pt>
    <dgm:pt modelId="{05A8BAC6-7C87-47CA-8D59-0A836B8A1380}" type="pres">
      <dgm:prSet presAssocID="{0D34F1B0-5CC4-42E9-97A8-10E62EC4B00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CB8DE2-BE2F-464F-B615-79962FC95039}" type="pres">
      <dgm:prSet presAssocID="{8FBD544B-EEF2-4707-BA92-FBCE2577339C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B945A683-B048-498E-A90C-766152603C58}" type="pres">
      <dgm:prSet presAssocID="{EB9AA34A-FB09-450D-B19F-4B46536F8580}" presName="compNode" presStyleCnt="0"/>
      <dgm:spPr/>
      <dgm:t>
        <a:bodyPr/>
        <a:lstStyle/>
        <a:p>
          <a:endParaRPr lang="en-US"/>
        </a:p>
      </dgm:t>
    </dgm:pt>
    <dgm:pt modelId="{A1C059F5-55FA-4675-817E-48433612770E}" type="pres">
      <dgm:prSet presAssocID="{EB9AA34A-FB09-450D-B19F-4B46536F8580}" presName="dummyConnPt" presStyleCnt="0"/>
      <dgm:spPr/>
      <dgm:t>
        <a:bodyPr/>
        <a:lstStyle/>
        <a:p>
          <a:endParaRPr lang="en-US"/>
        </a:p>
      </dgm:t>
    </dgm:pt>
    <dgm:pt modelId="{25E46015-1A0A-42B5-9836-A79BEB5365A8}" type="pres">
      <dgm:prSet presAssocID="{EB9AA34A-FB09-450D-B19F-4B46536F858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96402E-773F-4800-B2AD-DFAA16CEDB61}" srcId="{084BB163-8E23-4E20-A901-BFBC2B094BE9}" destId="{0D34F1B0-5CC4-42E9-97A8-10E62EC4B004}" srcOrd="7" destOrd="0" parTransId="{ABB183E1-D54D-4316-AB00-DBDA7A1565F8}" sibTransId="{8FBD544B-EEF2-4707-BA92-FBCE2577339C}"/>
    <dgm:cxn modelId="{CA6C1585-26AA-4CCD-BA3F-5D6BD92D346D}" type="presOf" srcId="{875DDA00-7DD2-4297-8225-AC5F6B657C48}" destId="{3BC05892-BB7F-4E31-9EA6-C5F172D1BB28}" srcOrd="0" destOrd="0" presId="urn:microsoft.com/office/officeart/2005/8/layout/bProcess4"/>
    <dgm:cxn modelId="{22CF5FF4-8F77-4928-AF87-3EE26BC7CD49}" type="presOf" srcId="{8FBD544B-EEF2-4707-BA92-FBCE2577339C}" destId="{E0CB8DE2-BE2F-464F-B615-79962FC95039}" srcOrd="0" destOrd="0" presId="urn:microsoft.com/office/officeart/2005/8/layout/bProcess4"/>
    <dgm:cxn modelId="{AB4C0FD9-9F84-4A28-9F06-37294839C8F5}" type="presOf" srcId="{28D3231D-EFAF-476D-A748-EF2EE2EFEEBF}" destId="{8E28ED09-327B-4F5A-A99F-86D72D103FB8}" srcOrd="0" destOrd="0" presId="urn:microsoft.com/office/officeart/2005/8/layout/bProcess4"/>
    <dgm:cxn modelId="{72145F8C-B05B-41C2-B2FC-3DB316886DA0}" type="presOf" srcId="{94220C03-426F-4E4D-BD89-47349DA6D56B}" destId="{C595C433-4E3C-494F-A2CE-FFF1C5D31647}" srcOrd="0" destOrd="0" presId="urn:microsoft.com/office/officeart/2005/8/layout/bProcess4"/>
    <dgm:cxn modelId="{80F999AB-8399-4AA1-A76B-DF1D72DD9F1F}" srcId="{084BB163-8E23-4E20-A901-BFBC2B094BE9}" destId="{4B796A13-8E39-4E52-9DCA-A3C98CDA0C85}" srcOrd="3" destOrd="0" parTransId="{F835EF49-464F-4BCD-A7E3-3D69AECF368E}" sibTransId="{715AD208-DDFD-465C-88EA-DED3D4FFE490}"/>
    <dgm:cxn modelId="{07258080-533F-4ED1-8E4E-27C42939D997}" type="presOf" srcId="{EB29681E-E395-4947-8BAA-C0AEC5AD6663}" destId="{6DDD3B2D-45C2-4A01-9E3F-A32DC0A492E5}" srcOrd="0" destOrd="0" presId="urn:microsoft.com/office/officeart/2005/8/layout/bProcess4"/>
    <dgm:cxn modelId="{40B34F69-1BCA-49E0-B332-ED002DE05B00}" srcId="{084BB163-8E23-4E20-A901-BFBC2B094BE9}" destId="{C214E004-592A-49E2-9436-4C921C0CD0FF}" srcOrd="6" destOrd="0" parTransId="{9A596486-9C9E-48E7-8C53-1BD88FF2454B}" sibTransId="{1581B8B3-9B3D-4619-9021-D79B88E4D9D4}"/>
    <dgm:cxn modelId="{970D84E3-8A6E-48A9-A96E-615BD301E2BB}" type="presOf" srcId="{0D34F1B0-5CC4-42E9-97A8-10E62EC4B004}" destId="{05A8BAC6-7C87-47CA-8D59-0A836B8A1380}" srcOrd="0" destOrd="0" presId="urn:microsoft.com/office/officeart/2005/8/layout/bProcess4"/>
    <dgm:cxn modelId="{CA2EC256-72E4-46C9-8ED7-59EAFD5BF172}" srcId="{084BB163-8E23-4E20-A901-BFBC2B094BE9}" destId="{94220C03-426F-4E4D-BD89-47349DA6D56B}" srcOrd="0" destOrd="0" parTransId="{C6475C98-41F7-410B-9D29-702A7A5591BF}" sibTransId="{28B12946-5E02-4138-9DE7-C4624247CF8B}"/>
    <dgm:cxn modelId="{9A5CCFE2-1476-49F4-974D-0CA0700F3C49}" type="presOf" srcId="{4B796A13-8E39-4E52-9DCA-A3C98CDA0C85}" destId="{54E46582-D5EB-4C86-9434-D491679EE998}" srcOrd="0" destOrd="0" presId="urn:microsoft.com/office/officeart/2005/8/layout/bProcess4"/>
    <dgm:cxn modelId="{AAD139A9-015F-4E46-AB7A-7A862D218D04}" type="presOf" srcId="{BC44F2FD-DF37-4D83-B9F1-5D520B34C55F}" destId="{246DB264-E2A9-434A-9939-077A87DA1CAB}" srcOrd="0" destOrd="0" presId="urn:microsoft.com/office/officeart/2005/8/layout/bProcess4"/>
    <dgm:cxn modelId="{F0891CF2-D890-478B-AAC8-867EE7FE86D0}" type="presOf" srcId="{A9E3805D-006F-445D-8EFC-6907BE5E1984}" destId="{B6CD9B11-804A-4459-9A89-FF898A664ADA}" srcOrd="0" destOrd="0" presId="urn:microsoft.com/office/officeart/2005/8/layout/bProcess4"/>
    <dgm:cxn modelId="{290828EC-8A6C-46BC-9C6E-468BCE5BFF6D}" srcId="{084BB163-8E23-4E20-A901-BFBC2B094BE9}" destId="{EB9AA34A-FB09-450D-B19F-4B46536F8580}" srcOrd="8" destOrd="0" parTransId="{F1C86E52-1D05-4FA3-9864-2130D8179DD9}" sibTransId="{E6C4B487-409A-4352-AE4B-6DB79220CDAF}"/>
    <dgm:cxn modelId="{11B6345D-3A3D-4901-B76C-1931BC5583D9}" type="presOf" srcId="{31A1EB0C-CF30-4248-B13F-204C2DD3F2BC}" destId="{7F433059-05E1-4C42-805F-BABBEA6F468D}" srcOrd="0" destOrd="0" presId="urn:microsoft.com/office/officeart/2005/8/layout/bProcess4"/>
    <dgm:cxn modelId="{06822325-0DBC-4B81-9979-8402CAB3AD00}" type="presOf" srcId="{E6F06DAB-1806-46AA-BE29-CCA33044D27B}" destId="{D8C53FE2-8342-47DB-A542-1F490E8FA06E}" srcOrd="0" destOrd="0" presId="urn:microsoft.com/office/officeart/2005/8/layout/bProcess4"/>
    <dgm:cxn modelId="{0388BBD7-EB97-4777-B9B9-76FCAAD235E4}" type="presOf" srcId="{362DEB69-6F90-460C-8D55-643E6ED32D0F}" destId="{F7B162B5-8758-41B2-80A5-8CD638D0FD5C}" srcOrd="0" destOrd="0" presId="urn:microsoft.com/office/officeart/2005/8/layout/bProcess4"/>
    <dgm:cxn modelId="{ED6E019A-4069-4DF1-B5FA-CE863ED92D4F}" type="presOf" srcId="{084BB163-8E23-4E20-A901-BFBC2B094BE9}" destId="{AE420936-5851-4B4A-BD5E-7D458F1B1F72}" srcOrd="0" destOrd="0" presId="urn:microsoft.com/office/officeart/2005/8/layout/bProcess4"/>
    <dgm:cxn modelId="{C5AA2400-6317-4DD6-9F3F-691EDC9030DA}" type="presOf" srcId="{715AD208-DDFD-465C-88EA-DED3D4FFE490}" destId="{5C394EBB-A526-496C-BC88-52C24590F2C7}" srcOrd="0" destOrd="0" presId="urn:microsoft.com/office/officeart/2005/8/layout/bProcess4"/>
    <dgm:cxn modelId="{DCAA1ECB-C1E5-47C9-BFED-EB7563DFB667}" srcId="{084BB163-8E23-4E20-A901-BFBC2B094BE9}" destId="{BC44F2FD-DF37-4D83-B9F1-5D520B34C55F}" srcOrd="5" destOrd="0" parTransId="{3DD9ED0E-5721-43EA-9765-29CD53F02E3C}" sibTransId="{875DDA00-7DD2-4297-8225-AC5F6B657C48}"/>
    <dgm:cxn modelId="{7A9C95F9-2710-4C34-8913-69D7C70D679A}" srcId="{084BB163-8E23-4E20-A901-BFBC2B094BE9}" destId="{EB29681E-E395-4947-8BAA-C0AEC5AD6663}" srcOrd="4" destOrd="0" parTransId="{CD759696-19BE-4849-A78A-312DA2ECF57C}" sibTransId="{362DEB69-6F90-460C-8D55-643E6ED32D0F}"/>
    <dgm:cxn modelId="{A86919C9-8FC0-4E76-AE7F-758FFA7A0953}" type="presOf" srcId="{EB9AA34A-FB09-450D-B19F-4B46536F8580}" destId="{25E46015-1A0A-42B5-9836-A79BEB5365A8}" srcOrd="0" destOrd="0" presId="urn:microsoft.com/office/officeart/2005/8/layout/bProcess4"/>
    <dgm:cxn modelId="{50268AF3-F13C-424F-B38C-671E64C0EC52}" type="presOf" srcId="{1581B8B3-9B3D-4619-9021-D79B88E4D9D4}" destId="{BD3684AA-724D-41E9-9CB0-2B282CA5DC97}" srcOrd="0" destOrd="0" presId="urn:microsoft.com/office/officeart/2005/8/layout/bProcess4"/>
    <dgm:cxn modelId="{06F04E78-5516-4844-879A-73B51B4F995F}" type="presOf" srcId="{28B12946-5E02-4138-9DE7-C4624247CF8B}" destId="{0A82FC19-D7C0-4B1F-901C-35563B216D6C}" srcOrd="0" destOrd="0" presId="urn:microsoft.com/office/officeart/2005/8/layout/bProcess4"/>
    <dgm:cxn modelId="{45C03028-893B-49D6-B23C-BDF8447D79C6}" srcId="{084BB163-8E23-4E20-A901-BFBC2B094BE9}" destId="{28D3231D-EFAF-476D-A748-EF2EE2EFEEBF}" srcOrd="2" destOrd="0" parTransId="{C63E5040-5A09-4828-B199-11233CD11BC7}" sibTransId="{E6F06DAB-1806-46AA-BE29-CCA33044D27B}"/>
    <dgm:cxn modelId="{3B273F67-56AC-406F-AC0A-4F750A483282}" type="presOf" srcId="{C214E004-592A-49E2-9436-4C921C0CD0FF}" destId="{02BF55EB-514C-467B-8B35-0CEEAF1DCF3B}" srcOrd="0" destOrd="0" presId="urn:microsoft.com/office/officeart/2005/8/layout/bProcess4"/>
    <dgm:cxn modelId="{13B70085-5163-45CE-AC3A-977F9F53677D}" srcId="{084BB163-8E23-4E20-A901-BFBC2B094BE9}" destId="{A9E3805D-006F-445D-8EFC-6907BE5E1984}" srcOrd="1" destOrd="0" parTransId="{5B84A0DE-4CF5-4C5A-B125-B47C2329B411}" sibTransId="{31A1EB0C-CF30-4248-B13F-204C2DD3F2BC}"/>
    <dgm:cxn modelId="{D42031ED-7910-458E-81A8-F3016190E520}" type="presParOf" srcId="{AE420936-5851-4B4A-BD5E-7D458F1B1F72}" destId="{4CB54615-4569-4D7E-BDCA-BF352EBF9549}" srcOrd="0" destOrd="0" presId="urn:microsoft.com/office/officeart/2005/8/layout/bProcess4"/>
    <dgm:cxn modelId="{ABEAA026-EE2F-4EE2-9D8F-CBBB9EEB83A3}" type="presParOf" srcId="{4CB54615-4569-4D7E-BDCA-BF352EBF9549}" destId="{82668039-A772-4ED7-8864-1A16EF6D4484}" srcOrd="0" destOrd="0" presId="urn:microsoft.com/office/officeart/2005/8/layout/bProcess4"/>
    <dgm:cxn modelId="{346353E2-7562-4D7D-9853-AECA44609D9C}" type="presParOf" srcId="{4CB54615-4569-4D7E-BDCA-BF352EBF9549}" destId="{C595C433-4E3C-494F-A2CE-FFF1C5D31647}" srcOrd="1" destOrd="0" presId="urn:microsoft.com/office/officeart/2005/8/layout/bProcess4"/>
    <dgm:cxn modelId="{44B0D47F-42FA-472C-A49B-A8BFB83B6F86}" type="presParOf" srcId="{AE420936-5851-4B4A-BD5E-7D458F1B1F72}" destId="{0A82FC19-D7C0-4B1F-901C-35563B216D6C}" srcOrd="1" destOrd="0" presId="urn:microsoft.com/office/officeart/2005/8/layout/bProcess4"/>
    <dgm:cxn modelId="{8F65FBAA-8380-44FE-99CF-0B3B3F81BA4D}" type="presParOf" srcId="{AE420936-5851-4B4A-BD5E-7D458F1B1F72}" destId="{5D9D90C8-898C-4737-AD97-25DB21D473D3}" srcOrd="2" destOrd="0" presId="urn:microsoft.com/office/officeart/2005/8/layout/bProcess4"/>
    <dgm:cxn modelId="{EC777E41-E06B-4E0D-9F10-A50FDA71AC4D}" type="presParOf" srcId="{5D9D90C8-898C-4737-AD97-25DB21D473D3}" destId="{BEAAA380-C4F9-4B21-9FFF-B5D6A339CB6E}" srcOrd="0" destOrd="0" presId="urn:microsoft.com/office/officeart/2005/8/layout/bProcess4"/>
    <dgm:cxn modelId="{48FB443F-4EFB-456B-A30D-EF05178892A5}" type="presParOf" srcId="{5D9D90C8-898C-4737-AD97-25DB21D473D3}" destId="{B6CD9B11-804A-4459-9A89-FF898A664ADA}" srcOrd="1" destOrd="0" presId="urn:microsoft.com/office/officeart/2005/8/layout/bProcess4"/>
    <dgm:cxn modelId="{B964C6F9-1905-456F-BEFB-5CB566B01431}" type="presParOf" srcId="{AE420936-5851-4B4A-BD5E-7D458F1B1F72}" destId="{7F433059-05E1-4C42-805F-BABBEA6F468D}" srcOrd="3" destOrd="0" presId="urn:microsoft.com/office/officeart/2005/8/layout/bProcess4"/>
    <dgm:cxn modelId="{5399CDF8-831E-49CC-9B8B-175A248D9345}" type="presParOf" srcId="{AE420936-5851-4B4A-BD5E-7D458F1B1F72}" destId="{F31EC4FB-FD3A-4804-AE72-43D5E7B3D7BE}" srcOrd="4" destOrd="0" presId="urn:microsoft.com/office/officeart/2005/8/layout/bProcess4"/>
    <dgm:cxn modelId="{1C1E619A-65C5-449B-8832-6D06E2D1FCB9}" type="presParOf" srcId="{F31EC4FB-FD3A-4804-AE72-43D5E7B3D7BE}" destId="{8A782ADC-6104-4BE5-B3FA-1E96AB5903CD}" srcOrd="0" destOrd="0" presId="urn:microsoft.com/office/officeart/2005/8/layout/bProcess4"/>
    <dgm:cxn modelId="{C4F6B571-3D12-4D37-A5EA-300A72370666}" type="presParOf" srcId="{F31EC4FB-FD3A-4804-AE72-43D5E7B3D7BE}" destId="{8E28ED09-327B-4F5A-A99F-86D72D103FB8}" srcOrd="1" destOrd="0" presId="urn:microsoft.com/office/officeart/2005/8/layout/bProcess4"/>
    <dgm:cxn modelId="{B4B05D78-AA02-4D56-A56C-0620CF4107AE}" type="presParOf" srcId="{AE420936-5851-4B4A-BD5E-7D458F1B1F72}" destId="{D8C53FE2-8342-47DB-A542-1F490E8FA06E}" srcOrd="5" destOrd="0" presId="urn:microsoft.com/office/officeart/2005/8/layout/bProcess4"/>
    <dgm:cxn modelId="{C3EB5467-357D-46B4-BB6B-60A5CFD8034F}" type="presParOf" srcId="{AE420936-5851-4B4A-BD5E-7D458F1B1F72}" destId="{DBA22AFE-B1BA-4AF7-A474-529A2C4E8874}" srcOrd="6" destOrd="0" presId="urn:microsoft.com/office/officeart/2005/8/layout/bProcess4"/>
    <dgm:cxn modelId="{C9B7D675-601D-4C1D-A9E7-7A703781C531}" type="presParOf" srcId="{DBA22AFE-B1BA-4AF7-A474-529A2C4E8874}" destId="{E8936EC8-E135-4452-8FC9-7CF9EB59F8C8}" srcOrd="0" destOrd="0" presId="urn:microsoft.com/office/officeart/2005/8/layout/bProcess4"/>
    <dgm:cxn modelId="{348DEE1F-CD8E-4FA8-9CF6-253AA0C80ECB}" type="presParOf" srcId="{DBA22AFE-B1BA-4AF7-A474-529A2C4E8874}" destId="{54E46582-D5EB-4C86-9434-D491679EE998}" srcOrd="1" destOrd="0" presId="urn:microsoft.com/office/officeart/2005/8/layout/bProcess4"/>
    <dgm:cxn modelId="{C2515E5B-ED73-4616-8B93-29FF601F6078}" type="presParOf" srcId="{AE420936-5851-4B4A-BD5E-7D458F1B1F72}" destId="{5C394EBB-A526-496C-BC88-52C24590F2C7}" srcOrd="7" destOrd="0" presId="urn:microsoft.com/office/officeart/2005/8/layout/bProcess4"/>
    <dgm:cxn modelId="{C9BD48F5-4A77-4BB7-91E6-0AF8994E1866}" type="presParOf" srcId="{AE420936-5851-4B4A-BD5E-7D458F1B1F72}" destId="{C7851CE9-4AB4-47D4-A9AE-3AE6F37EFAA0}" srcOrd="8" destOrd="0" presId="urn:microsoft.com/office/officeart/2005/8/layout/bProcess4"/>
    <dgm:cxn modelId="{0528FA09-03A7-41D6-A89A-9784DB66F9CD}" type="presParOf" srcId="{C7851CE9-4AB4-47D4-A9AE-3AE6F37EFAA0}" destId="{AF87BA4F-3A3E-432D-A47C-CEBF6AFDCAA9}" srcOrd="0" destOrd="0" presId="urn:microsoft.com/office/officeart/2005/8/layout/bProcess4"/>
    <dgm:cxn modelId="{7288F053-848E-42A4-876B-195D8787D515}" type="presParOf" srcId="{C7851CE9-4AB4-47D4-A9AE-3AE6F37EFAA0}" destId="{6DDD3B2D-45C2-4A01-9E3F-A32DC0A492E5}" srcOrd="1" destOrd="0" presId="urn:microsoft.com/office/officeart/2005/8/layout/bProcess4"/>
    <dgm:cxn modelId="{4437A545-1F96-43C3-9353-B0D6DDE1CD91}" type="presParOf" srcId="{AE420936-5851-4B4A-BD5E-7D458F1B1F72}" destId="{F7B162B5-8758-41B2-80A5-8CD638D0FD5C}" srcOrd="9" destOrd="0" presId="urn:microsoft.com/office/officeart/2005/8/layout/bProcess4"/>
    <dgm:cxn modelId="{13893995-AACC-4FCD-B095-93D3212BA643}" type="presParOf" srcId="{AE420936-5851-4B4A-BD5E-7D458F1B1F72}" destId="{801DA210-7267-4FA4-8F2D-2962C7AD0FE3}" srcOrd="10" destOrd="0" presId="urn:microsoft.com/office/officeart/2005/8/layout/bProcess4"/>
    <dgm:cxn modelId="{F6847665-B8E9-47B8-8A28-3A09C4439EE7}" type="presParOf" srcId="{801DA210-7267-4FA4-8F2D-2962C7AD0FE3}" destId="{449E0664-E583-4A32-A387-74CF2FA9786D}" srcOrd="0" destOrd="0" presId="urn:microsoft.com/office/officeart/2005/8/layout/bProcess4"/>
    <dgm:cxn modelId="{FD43A247-7A37-4B21-B65D-6F021FD48C5D}" type="presParOf" srcId="{801DA210-7267-4FA4-8F2D-2962C7AD0FE3}" destId="{246DB264-E2A9-434A-9939-077A87DA1CAB}" srcOrd="1" destOrd="0" presId="urn:microsoft.com/office/officeart/2005/8/layout/bProcess4"/>
    <dgm:cxn modelId="{E07523C0-8AD8-40D1-9E48-191CC9225F74}" type="presParOf" srcId="{AE420936-5851-4B4A-BD5E-7D458F1B1F72}" destId="{3BC05892-BB7F-4E31-9EA6-C5F172D1BB28}" srcOrd="11" destOrd="0" presId="urn:microsoft.com/office/officeart/2005/8/layout/bProcess4"/>
    <dgm:cxn modelId="{55EFBE2C-7B9E-4692-9397-96D4AB62480A}" type="presParOf" srcId="{AE420936-5851-4B4A-BD5E-7D458F1B1F72}" destId="{BE281221-0465-4614-81DA-456EEA71F13E}" srcOrd="12" destOrd="0" presId="urn:microsoft.com/office/officeart/2005/8/layout/bProcess4"/>
    <dgm:cxn modelId="{065BE9E9-A895-4149-9C18-122C38714B56}" type="presParOf" srcId="{BE281221-0465-4614-81DA-456EEA71F13E}" destId="{7B7C56D3-F345-4FBF-9B37-C81F5F73258A}" srcOrd="0" destOrd="0" presId="urn:microsoft.com/office/officeart/2005/8/layout/bProcess4"/>
    <dgm:cxn modelId="{7058DAB8-56D6-41AB-9DF4-593848853476}" type="presParOf" srcId="{BE281221-0465-4614-81DA-456EEA71F13E}" destId="{02BF55EB-514C-467B-8B35-0CEEAF1DCF3B}" srcOrd="1" destOrd="0" presId="urn:microsoft.com/office/officeart/2005/8/layout/bProcess4"/>
    <dgm:cxn modelId="{B4D752E2-DA2A-4BA3-9B4E-B8840A6D51A9}" type="presParOf" srcId="{AE420936-5851-4B4A-BD5E-7D458F1B1F72}" destId="{BD3684AA-724D-41E9-9CB0-2B282CA5DC97}" srcOrd="13" destOrd="0" presId="urn:microsoft.com/office/officeart/2005/8/layout/bProcess4"/>
    <dgm:cxn modelId="{3F4666C7-DD2A-4FBE-8E05-3996035F4AFE}" type="presParOf" srcId="{AE420936-5851-4B4A-BD5E-7D458F1B1F72}" destId="{51FC6405-954B-4711-AA71-DE46DB2C6AE7}" srcOrd="14" destOrd="0" presId="urn:microsoft.com/office/officeart/2005/8/layout/bProcess4"/>
    <dgm:cxn modelId="{3EFBD09B-B9C8-443E-A8AE-66BC3C62C8A6}" type="presParOf" srcId="{51FC6405-954B-4711-AA71-DE46DB2C6AE7}" destId="{6B346016-B314-4E5B-A0AA-FE12A5263063}" srcOrd="0" destOrd="0" presId="urn:microsoft.com/office/officeart/2005/8/layout/bProcess4"/>
    <dgm:cxn modelId="{227F9B93-D0D6-4BB0-9B07-7B7E7E658E74}" type="presParOf" srcId="{51FC6405-954B-4711-AA71-DE46DB2C6AE7}" destId="{05A8BAC6-7C87-47CA-8D59-0A836B8A1380}" srcOrd="1" destOrd="0" presId="urn:microsoft.com/office/officeart/2005/8/layout/bProcess4"/>
    <dgm:cxn modelId="{6359BEF3-6DE1-428F-9A3B-387C8B2064C8}" type="presParOf" srcId="{AE420936-5851-4B4A-BD5E-7D458F1B1F72}" destId="{E0CB8DE2-BE2F-464F-B615-79962FC95039}" srcOrd="15" destOrd="0" presId="urn:microsoft.com/office/officeart/2005/8/layout/bProcess4"/>
    <dgm:cxn modelId="{73B82FC5-2B99-4C55-B22C-9D5C08814AB7}" type="presParOf" srcId="{AE420936-5851-4B4A-BD5E-7D458F1B1F72}" destId="{B945A683-B048-498E-A90C-766152603C58}" srcOrd="16" destOrd="0" presId="urn:microsoft.com/office/officeart/2005/8/layout/bProcess4"/>
    <dgm:cxn modelId="{1DC02F60-C819-46E1-B448-4AD001D4C557}" type="presParOf" srcId="{B945A683-B048-498E-A90C-766152603C58}" destId="{A1C059F5-55FA-4675-817E-48433612770E}" srcOrd="0" destOrd="0" presId="urn:microsoft.com/office/officeart/2005/8/layout/bProcess4"/>
    <dgm:cxn modelId="{2D002AFD-5396-4AE9-88F0-39DAD7C84D8F}" type="presParOf" srcId="{B945A683-B048-498E-A90C-766152603C58}" destId="{25E46015-1A0A-42B5-9836-A79BEB5365A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0B8A6-ABCC-43CD-9AD7-B98B583892F6}">
      <dsp:nvSpPr>
        <dsp:cNvPr id="0" name=""/>
        <dsp:cNvSpPr/>
      </dsp:nvSpPr>
      <dsp:spPr>
        <a:xfrm>
          <a:off x="20227" y="256064"/>
          <a:ext cx="1802313" cy="2612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Georgia" panose="02040502050405020303" pitchFamily="18" charset="0"/>
            </a:rPr>
            <a:t>POs install SHSs as per IDCOL Specification, collect down-payment and extend microcredit</a:t>
          </a:r>
          <a:endParaRPr lang="en-US" sz="2000" kern="1200" dirty="0">
            <a:latin typeface="Georgia" panose="02040502050405020303" pitchFamily="18" charset="0"/>
          </a:endParaRPr>
        </a:p>
      </dsp:txBody>
      <dsp:txXfrm>
        <a:off x="73015" y="308852"/>
        <a:ext cx="1696737" cy="2506494"/>
      </dsp:txXfrm>
    </dsp:sp>
    <dsp:sp modelId="{62CC9E3C-2537-452A-A1C6-8282DFB39BA7}">
      <dsp:nvSpPr>
        <dsp:cNvPr id="0" name=""/>
        <dsp:cNvSpPr/>
      </dsp:nvSpPr>
      <dsp:spPr>
        <a:xfrm>
          <a:off x="1889913" y="1471108"/>
          <a:ext cx="142830" cy="181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latin typeface="Georgia" panose="02040502050405020303" pitchFamily="18" charset="0"/>
          </a:endParaRPr>
        </a:p>
      </dsp:txBody>
      <dsp:txXfrm>
        <a:off x="1889913" y="1507505"/>
        <a:ext cx="99981" cy="109189"/>
      </dsp:txXfrm>
    </dsp:sp>
    <dsp:sp modelId="{B82605F2-F1D7-4BDA-A164-D5EFD0BA1443}">
      <dsp:nvSpPr>
        <dsp:cNvPr id="0" name=""/>
        <dsp:cNvSpPr/>
      </dsp:nvSpPr>
      <dsp:spPr>
        <a:xfrm>
          <a:off x="2092032" y="256064"/>
          <a:ext cx="1970957" cy="2612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Georgia" panose="02040502050405020303" pitchFamily="18" charset="0"/>
            </a:rPr>
            <a:t>POs seek subsidy and refinancing for installed SHSs and upload household information in database</a:t>
          </a:r>
          <a:endParaRPr lang="en-US" sz="2000" kern="1200" dirty="0">
            <a:latin typeface="Georgia" panose="02040502050405020303" pitchFamily="18" charset="0"/>
          </a:endParaRPr>
        </a:p>
      </dsp:txBody>
      <dsp:txXfrm>
        <a:off x="2149759" y="313791"/>
        <a:ext cx="1855503" cy="2496616"/>
      </dsp:txXfrm>
    </dsp:sp>
    <dsp:sp modelId="{9AB97E19-FB38-4897-B062-3891108E06AF}">
      <dsp:nvSpPr>
        <dsp:cNvPr id="0" name=""/>
        <dsp:cNvSpPr/>
      </dsp:nvSpPr>
      <dsp:spPr>
        <a:xfrm>
          <a:off x="4139606" y="1471108"/>
          <a:ext cx="162428" cy="181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latin typeface="Georgia" panose="02040502050405020303" pitchFamily="18" charset="0"/>
          </a:endParaRPr>
        </a:p>
      </dsp:txBody>
      <dsp:txXfrm>
        <a:off x="4139606" y="1507505"/>
        <a:ext cx="113700" cy="109189"/>
      </dsp:txXfrm>
    </dsp:sp>
    <dsp:sp modelId="{B0D5C8C8-1104-465E-A1A5-2C31C776621D}">
      <dsp:nvSpPr>
        <dsp:cNvPr id="0" name=""/>
        <dsp:cNvSpPr/>
      </dsp:nvSpPr>
      <dsp:spPr>
        <a:xfrm>
          <a:off x="4369458" y="256064"/>
          <a:ext cx="1829163" cy="2612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Georgia" panose="02040502050405020303" pitchFamily="18" charset="0"/>
            </a:rPr>
            <a:t>IDCOL checks subsidy and refinancing eligibility &amp; conducts random physical verification</a:t>
          </a:r>
          <a:endParaRPr lang="en-US" sz="2000" kern="1200" dirty="0">
            <a:latin typeface="Georgia" panose="02040502050405020303" pitchFamily="18" charset="0"/>
          </a:endParaRPr>
        </a:p>
      </dsp:txBody>
      <dsp:txXfrm>
        <a:off x="4423032" y="309638"/>
        <a:ext cx="1722015" cy="2504922"/>
      </dsp:txXfrm>
    </dsp:sp>
    <dsp:sp modelId="{1FA46918-1D2D-4419-8F9A-0AA651D48985}">
      <dsp:nvSpPr>
        <dsp:cNvPr id="0" name=""/>
        <dsp:cNvSpPr/>
      </dsp:nvSpPr>
      <dsp:spPr>
        <a:xfrm>
          <a:off x="6272003" y="1471108"/>
          <a:ext cx="155566" cy="181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latin typeface="Georgia" panose="02040502050405020303" pitchFamily="18" charset="0"/>
          </a:endParaRPr>
        </a:p>
      </dsp:txBody>
      <dsp:txXfrm>
        <a:off x="6272003" y="1507505"/>
        <a:ext cx="108896" cy="109189"/>
      </dsp:txXfrm>
    </dsp:sp>
    <dsp:sp modelId="{15D9E4BE-E551-4790-8575-726C9C044596}">
      <dsp:nvSpPr>
        <dsp:cNvPr id="0" name=""/>
        <dsp:cNvSpPr/>
      </dsp:nvSpPr>
      <dsp:spPr>
        <a:xfrm>
          <a:off x="6492144" y="256064"/>
          <a:ext cx="1652111" cy="2612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Georgia" panose="02040502050405020303" pitchFamily="18" charset="0"/>
            </a:rPr>
            <a:t>IDCOL disburses subsidy and refinancing within 21 business days</a:t>
          </a:r>
          <a:endParaRPr lang="en-US" sz="2000" kern="1200" dirty="0">
            <a:latin typeface="Georgia" panose="02040502050405020303" pitchFamily="18" charset="0"/>
          </a:endParaRPr>
        </a:p>
      </dsp:txBody>
      <dsp:txXfrm>
        <a:off x="6540533" y="304453"/>
        <a:ext cx="1555333" cy="2515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2FC19-D7C0-4B1F-901C-35563B216D6C}">
      <dsp:nvSpPr>
        <dsp:cNvPr id="0" name=""/>
        <dsp:cNvSpPr/>
      </dsp:nvSpPr>
      <dsp:spPr>
        <a:xfrm rot="5391647">
          <a:off x="-386856" y="1251633"/>
          <a:ext cx="1669472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5C433-4E3C-494F-A2CE-FFF1C5D31647}">
      <dsp:nvSpPr>
        <dsp:cNvPr id="0" name=""/>
        <dsp:cNvSpPr/>
      </dsp:nvSpPr>
      <dsp:spPr>
        <a:xfrm>
          <a:off x="5" y="186606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Innovative financing structure</a:t>
          </a:r>
        </a:p>
      </dsp:txBody>
      <dsp:txXfrm>
        <a:off x="38748" y="225349"/>
        <a:ext cx="2127179" cy="1245313"/>
      </dsp:txXfrm>
    </dsp:sp>
    <dsp:sp modelId="{7F433059-05E1-4C42-805F-BABBEA6F468D}">
      <dsp:nvSpPr>
        <dsp:cNvPr id="0" name=""/>
        <dsp:cNvSpPr/>
      </dsp:nvSpPr>
      <dsp:spPr>
        <a:xfrm rot="5400000">
          <a:off x="-371928" y="2918029"/>
          <a:ext cx="1643672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D9B11-804A-4459-9A89-FF898A664ADA}">
      <dsp:nvSpPr>
        <dsp:cNvPr id="0" name=""/>
        <dsp:cNvSpPr/>
      </dsp:nvSpPr>
      <dsp:spPr>
        <a:xfrm>
          <a:off x="4062" y="1865900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Financial contribution of all parties</a:t>
          </a:r>
        </a:p>
      </dsp:txBody>
      <dsp:txXfrm>
        <a:off x="42805" y="1904643"/>
        <a:ext cx="2127179" cy="1245313"/>
      </dsp:txXfrm>
    </dsp:sp>
    <dsp:sp modelId="{D8C53FE2-8342-47DB-A542-1F490E8FA06E}">
      <dsp:nvSpPr>
        <dsp:cNvPr id="0" name=""/>
        <dsp:cNvSpPr/>
      </dsp:nvSpPr>
      <dsp:spPr>
        <a:xfrm rot="11387">
          <a:off x="449900" y="3754497"/>
          <a:ext cx="2901733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28ED09-327B-4F5A-A99F-86D72D103FB8}">
      <dsp:nvSpPr>
        <dsp:cNvPr id="0" name=""/>
        <dsp:cNvSpPr/>
      </dsp:nvSpPr>
      <dsp:spPr>
        <a:xfrm>
          <a:off x="4062" y="3519399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Sustainable business model</a:t>
          </a:r>
        </a:p>
      </dsp:txBody>
      <dsp:txXfrm>
        <a:off x="42805" y="3558142"/>
        <a:ext cx="2127179" cy="1245313"/>
      </dsp:txXfrm>
    </dsp:sp>
    <dsp:sp modelId="{5C394EBB-A526-496C-BC88-52C24590F2C7}">
      <dsp:nvSpPr>
        <dsp:cNvPr id="0" name=""/>
        <dsp:cNvSpPr/>
      </dsp:nvSpPr>
      <dsp:spPr>
        <a:xfrm rot="16242705">
          <a:off x="2540163" y="2927748"/>
          <a:ext cx="1663238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E46582-D5EB-4C86-9434-D491679EE998}">
      <dsp:nvSpPr>
        <dsp:cNvPr id="0" name=""/>
        <dsp:cNvSpPr/>
      </dsp:nvSpPr>
      <dsp:spPr>
        <a:xfrm>
          <a:off x="2910693" y="3533923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Superior quality control &amp; after sales service</a:t>
          </a:r>
        </a:p>
      </dsp:txBody>
      <dsp:txXfrm>
        <a:off x="2949436" y="3572666"/>
        <a:ext cx="2127179" cy="1245313"/>
      </dsp:txXfrm>
    </dsp:sp>
    <dsp:sp modelId="{F7B162B5-8758-41B2-80A5-8CD638D0FD5C}">
      <dsp:nvSpPr>
        <dsp:cNvPr id="0" name=""/>
        <dsp:cNvSpPr/>
      </dsp:nvSpPr>
      <dsp:spPr>
        <a:xfrm rot="16200000">
          <a:off x="2560277" y="1264530"/>
          <a:ext cx="1643672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DD3B2D-45C2-4A01-9E3F-A32DC0A492E5}">
      <dsp:nvSpPr>
        <dsp:cNvPr id="0" name=""/>
        <dsp:cNvSpPr/>
      </dsp:nvSpPr>
      <dsp:spPr>
        <a:xfrm>
          <a:off x="2936267" y="1865900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Price determination by the market</a:t>
          </a:r>
        </a:p>
      </dsp:txBody>
      <dsp:txXfrm>
        <a:off x="2975010" y="1904643"/>
        <a:ext cx="2127179" cy="1245313"/>
      </dsp:txXfrm>
    </dsp:sp>
    <dsp:sp modelId="{3BC05892-BB7F-4E31-9EA6-C5F172D1BB28}">
      <dsp:nvSpPr>
        <dsp:cNvPr id="0" name=""/>
        <dsp:cNvSpPr/>
      </dsp:nvSpPr>
      <dsp:spPr>
        <a:xfrm>
          <a:off x="3387026" y="437780"/>
          <a:ext cx="2922378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6DB264-E2A9-434A-9939-077A87DA1CAB}">
      <dsp:nvSpPr>
        <dsp:cNvPr id="0" name=""/>
        <dsp:cNvSpPr/>
      </dsp:nvSpPr>
      <dsp:spPr>
        <a:xfrm>
          <a:off x="2936267" y="212401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Cost-efficient standardized technical design</a:t>
          </a:r>
        </a:p>
      </dsp:txBody>
      <dsp:txXfrm>
        <a:off x="2975010" y="251144"/>
        <a:ext cx="2127179" cy="1245313"/>
      </dsp:txXfrm>
    </dsp:sp>
    <dsp:sp modelId="{BD3684AA-724D-41E9-9CB0-2B282CA5DC97}">
      <dsp:nvSpPr>
        <dsp:cNvPr id="0" name=""/>
        <dsp:cNvSpPr/>
      </dsp:nvSpPr>
      <dsp:spPr>
        <a:xfrm rot="5400000">
          <a:off x="5492482" y="1264530"/>
          <a:ext cx="1643672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BF55EB-514C-467B-8B35-0CEEAF1DCF3B}">
      <dsp:nvSpPr>
        <dsp:cNvPr id="0" name=""/>
        <dsp:cNvSpPr/>
      </dsp:nvSpPr>
      <dsp:spPr>
        <a:xfrm>
          <a:off x="5868472" y="212401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Development of local support industries</a:t>
          </a:r>
        </a:p>
      </dsp:txBody>
      <dsp:txXfrm>
        <a:off x="5907215" y="251144"/>
        <a:ext cx="2127179" cy="1245313"/>
      </dsp:txXfrm>
    </dsp:sp>
    <dsp:sp modelId="{E0CB8DE2-BE2F-464F-B615-79962FC95039}">
      <dsp:nvSpPr>
        <dsp:cNvPr id="0" name=""/>
        <dsp:cNvSpPr/>
      </dsp:nvSpPr>
      <dsp:spPr>
        <a:xfrm rot="5400000">
          <a:off x="5492482" y="2918029"/>
          <a:ext cx="1643672" cy="1984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A8BAC6-7C87-47CA-8D59-0A836B8A1380}">
      <dsp:nvSpPr>
        <dsp:cNvPr id="0" name=""/>
        <dsp:cNvSpPr/>
      </dsp:nvSpPr>
      <dsp:spPr>
        <a:xfrm>
          <a:off x="5868472" y="1865900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Bangladesh’s micro-finance experience</a:t>
          </a:r>
        </a:p>
      </dsp:txBody>
      <dsp:txXfrm>
        <a:off x="5907215" y="1904643"/>
        <a:ext cx="2127179" cy="1245313"/>
      </dsp:txXfrm>
    </dsp:sp>
    <dsp:sp modelId="{25E46015-1A0A-42B5-9836-A79BEB5365A8}">
      <dsp:nvSpPr>
        <dsp:cNvPr id="0" name=""/>
        <dsp:cNvSpPr/>
      </dsp:nvSpPr>
      <dsp:spPr>
        <a:xfrm>
          <a:off x="5868472" y="3519399"/>
          <a:ext cx="2204665" cy="1322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rPr>
            <a:t>Support from GoB and development partners</a:t>
          </a:r>
          <a:endParaRPr lang="en-US" sz="1800" kern="1200" dirty="0">
            <a:latin typeface="Georgia" panose="02040502050405020303" pitchFamily="18" charset="0"/>
          </a:endParaRPr>
        </a:p>
      </dsp:txBody>
      <dsp:txXfrm>
        <a:off x="5907215" y="3558142"/>
        <a:ext cx="2127179" cy="1245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F5603-CC29-4977-B009-CECD71CE422C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536BF-DE23-4529-8970-03C126C0F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70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06FA61E-EF02-420D-A5AE-773963A99946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5B05A29-3024-478F-9EE1-DAF050EC8F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jpeg"/><Relationship Id="rId12" Type="http://schemas.openxmlformats.org/officeDocument/2006/relationships/oleObject" Target="../embeddings/oleObject3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2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1.xls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2971800"/>
            <a:ext cx="7406640" cy="1472184"/>
          </a:xfrm>
        </p:spPr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n-US" altLang="en-US" sz="1600" b="1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+mn-ea"/>
                <a:cs typeface="Arial" panose="020B0604020202020204" pitchFamily="34" charset="0"/>
              </a:rPr>
              <a:t>Nazmul Haque</a:t>
            </a:r>
            <a:br>
              <a:rPr lang="en-US" altLang="en-US" sz="1600" b="1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+mn-ea"/>
                <a:cs typeface="Arial" panose="020B0604020202020204" pitchFamily="34" charset="0"/>
              </a:rPr>
            </a:br>
            <a:r>
              <a:rPr lang="en-US" altLang="en-US" sz="16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+mn-ea"/>
                <a:cs typeface="Arial" panose="020B0604020202020204" pitchFamily="34" charset="0"/>
              </a:rPr>
              <a:t>Director (Investment) &amp; Head of Advisory</a:t>
            </a:r>
            <a:br>
              <a:rPr lang="en-US" altLang="en-US" sz="16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+mn-ea"/>
                <a:cs typeface="Arial" panose="020B0604020202020204" pitchFamily="34" charset="0"/>
              </a:rPr>
            </a:br>
            <a:r>
              <a:rPr lang="en-US" altLang="en-US" sz="16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+mn-ea"/>
                <a:cs typeface="Arial" panose="020B0604020202020204" pitchFamily="34" charset="0"/>
              </a:rPr>
              <a:t>Infrastructure Development Company Limited (IDCOL), Bangladesh</a:t>
            </a:r>
            <a:endParaRPr lang="en-US" sz="1600" dirty="0">
              <a:solidFill>
                <a:schemeClr val="tx1"/>
              </a:solidFill>
              <a:effectLst/>
              <a:latin typeface="Georgia" panose="0204050205040502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5105400"/>
            <a:ext cx="7406640" cy="1371600"/>
          </a:xfrm>
        </p:spPr>
        <p:txBody>
          <a:bodyPr>
            <a:no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700" dirty="0" smtClean="0">
              <a:solidFill>
                <a:srgbClr val="000099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700" dirty="0" smtClean="0">
                <a:solidFill>
                  <a:srgbClr val="000099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Off-grid </a:t>
            </a:r>
            <a:r>
              <a:rPr lang="en-US" altLang="en-US" sz="1700" dirty="0">
                <a:solidFill>
                  <a:srgbClr val="000099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Electrification Workshop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700" dirty="0">
                <a:solidFill>
                  <a:srgbClr val="000099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Naypyidaw, Myanmar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700" dirty="0">
              <a:solidFill>
                <a:srgbClr val="000099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700" dirty="0">
                <a:solidFill>
                  <a:srgbClr val="000099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28~29 January 2015</a:t>
            </a:r>
          </a:p>
          <a:p>
            <a:pPr algn="ctr">
              <a:spcBef>
                <a:spcPts val="0"/>
              </a:spcBef>
            </a:pPr>
            <a:endParaRPr lang="en-US" sz="17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002846"/>
              </p:ext>
            </p:extLst>
          </p:nvPr>
        </p:nvGraphicFramePr>
        <p:xfrm>
          <a:off x="685800" y="533400"/>
          <a:ext cx="1371600" cy="137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CorelPhotoPaint.Image.6" r:id="rId3" imgW="1491439" imgH="1487288" progId="CorelPhotoPaint.Image.6">
                  <p:embed/>
                </p:oleObj>
              </mc:Choice>
              <mc:Fallback>
                <p:oleObj name="CorelPhotoPaint.Image.6" r:id="rId3" imgW="1491439" imgH="1487288" progId="CorelPhotoPaint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33400"/>
                        <a:ext cx="1371600" cy="1370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3"/>
          <p:cNvSpPr txBox="1">
            <a:spLocks/>
          </p:cNvSpPr>
          <p:nvPr/>
        </p:nvSpPr>
        <p:spPr bwMode="auto">
          <a:xfrm>
            <a:off x="990600" y="19050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300" kern="1200">
                <a:solidFill>
                  <a:srgbClr val="88A44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88A44D"/>
                </a:solidFill>
                <a:latin typeface="Georgia" pitchFamily="18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34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/>
            </a:r>
            <a:br>
              <a:rPr kumimoji="0" lang="en-PH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34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</a:br>
            <a:r>
              <a:rPr kumimoji="0" lang="en-PH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34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/>
            </a:r>
            <a:br>
              <a:rPr kumimoji="0" lang="en-PH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34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</a:br>
            <a:r>
              <a:rPr kumimoji="0" lang="en-PH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34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IDCOL Solar Home System Program</a:t>
            </a:r>
            <a:endParaRPr kumimoji="0" lang="en-US" altLang="en-US" sz="2700" b="0" i="0" u="sng" strike="noStrike" kern="1200" cap="none" spc="0" normalizeH="0" baseline="0" noProof="0" dirty="0" smtClean="0">
              <a:ln>
                <a:noFill/>
              </a:ln>
              <a:solidFill>
                <a:srgbClr val="007434"/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Key Program Features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7315200" cy="1905000"/>
          </a:xfrm>
        </p:spPr>
        <p:txBody>
          <a:bodyPr>
            <a:noAutofit/>
          </a:bodyPr>
          <a:lstStyle/>
          <a:p>
            <a:pPr algn="just"/>
            <a:r>
              <a:rPr lang="en-US" sz="1800" dirty="0">
                <a:latin typeface="Georgia" panose="02040502050405020303" pitchFamily="18" charset="0"/>
              </a:rPr>
              <a:t>Multiple suppliers for each SHS component allow POs to procure SHSs at competitive prices. </a:t>
            </a:r>
          </a:p>
          <a:p>
            <a:pPr marL="365125" indent="-282575" algn="just"/>
            <a:r>
              <a:rPr lang="en-US" sz="1800" dirty="0">
                <a:latin typeface="Georgia" panose="02040502050405020303" pitchFamily="18" charset="0"/>
              </a:rPr>
              <a:t>Presence of multiple POs ensures healthy competition and customers are free to purchase from their chosen PO based on price and quality of service. </a:t>
            </a:r>
          </a:p>
        </p:txBody>
      </p:sp>
      <p:sp>
        <p:nvSpPr>
          <p:cNvPr id="6" name="Vertical Text Placeholder 3"/>
          <p:cNvSpPr txBox="1">
            <a:spLocks/>
          </p:cNvSpPr>
          <p:nvPr/>
        </p:nvSpPr>
        <p:spPr bwMode="auto">
          <a:xfrm>
            <a:off x="1444625" y="1371600"/>
            <a:ext cx="62515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>
              <a:lnSpc>
                <a:spcPct val="120000"/>
              </a:lnSpc>
              <a:buClr>
                <a:srgbClr val="4F81BD"/>
              </a:buClr>
              <a:buSzPct val="85000"/>
            </a:pPr>
            <a:r>
              <a:rPr lang="en-US" altLang="en-US" sz="2000" b="1" dirty="0">
                <a:solidFill>
                  <a:srgbClr val="007434"/>
                </a:solidFill>
                <a:latin typeface="Georgia" panose="02040502050405020303" pitchFamily="18" charset="0"/>
                <a:sym typeface="Wingdings 2" panose="05020102010507070707" pitchFamily="18" charset="2"/>
              </a:rPr>
              <a:t>Price Determination by the Market:</a:t>
            </a:r>
          </a:p>
        </p:txBody>
      </p:sp>
      <p:sp>
        <p:nvSpPr>
          <p:cNvPr id="7" name="Vertical Text Placeholder 3"/>
          <p:cNvSpPr txBox="1">
            <a:spLocks/>
          </p:cNvSpPr>
          <p:nvPr/>
        </p:nvSpPr>
        <p:spPr bwMode="auto">
          <a:xfrm>
            <a:off x="1371600" y="3733800"/>
            <a:ext cx="62515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>
              <a:lnSpc>
                <a:spcPct val="120000"/>
              </a:lnSpc>
              <a:buClr>
                <a:srgbClr val="4F81BD"/>
              </a:buClr>
              <a:buSzPct val="85000"/>
            </a:pPr>
            <a:r>
              <a:rPr lang="en-US" altLang="en-US" sz="2000" b="1" dirty="0">
                <a:solidFill>
                  <a:srgbClr val="007434"/>
                </a:solidFill>
                <a:latin typeface="Georgia" panose="02040502050405020303" pitchFamily="18" charset="0"/>
                <a:sym typeface="Wingdings 2" panose="05020102010507070707" pitchFamily="18" charset="2"/>
              </a:rPr>
              <a:t>Development of Domestic Support Industries: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43000" y="4267200"/>
            <a:ext cx="7543800" cy="129540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92150" indent="-346075" algn="just"/>
            <a:r>
              <a:rPr lang="en-US" sz="1800" dirty="0">
                <a:latin typeface="Georgia" panose="02040502050405020303" pitchFamily="18" charset="0"/>
              </a:rPr>
              <a:t>Fiscal support by the government as well as the semi-concessional credit facilities offered by IDCOL to local support industries encourages new domestic manufacturers, ensuring smooth supply at one of the lowest prices in the world</a:t>
            </a:r>
          </a:p>
        </p:txBody>
      </p:sp>
    </p:spTree>
    <p:extLst>
      <p:ext uri="{BB962C8B-B14F-4D97-AF65-F5344CB8AC3E}">
        <p14:creationId xmlns:p14="http://schemas.microsoft.com/office/powerpoint/2010/main" val="1135801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320" y="-1524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A Sustainable Financing Structure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8" name="Vertical Text Placeholder 3"/>
          <p:cNvSpPr txBox="1">
            <a:spLocks/>
          </p:cNvSpPr>
          <p:nvPr/>
        </p:nvSpPr>
        <p:spPr>
          <a:xfrm>
            <a:off x="990600" y="914400"/>
            <a:ext cx="4575175" cy="533400"/>
          </a:xfrm>
          <a:prstGeom prst="rect">
            <a:avLst/>
          </a:prstGeom>
        </p:spPr>
        <p:txBody>
          <a:bodyPr/>
          <a:lstStyle/>
          <a:p>
            <a:pPr marL="0" lvl="1" eaLnBrk="1" hangingPunct="1">
              <a:lnSpc>
                <a:spcPct val="120000"/>
              </a:lnSpc>
              <a:buClr>
                <a:schemeClr val="accent1"/>
              </a:buClr>
              <a:buSzPct val="85000"/>
              <a:defRPr/>
            </a:pPr>
            <a:r>
              <a:rPr lang="en-US" b="1" dirty="0">
                <a:solidFill>
                  <a:srgbClr val="007434"/>
                </a:solidFill>
                <a:latin typeface="Georgia" panose="02040502050405020303" pitchFamily="18" charset="0"/>
                <a:sym typeface="Wingdings 2" pitchFamily="18" charset="2"/>
              </a:rPr>
              <a:t>Phased-out Subsidy </a:t>
            </a:r>
            <a:r>
              <a:rPr lang="en-US" sz="1600" b="1" dirty="0">
                <a:solidFill>
                  <a:srgbClr val="007434"/>
                </a:solidFill>
                <a:latin typeface="Georgia" panose="02040502050405020303" pitchFamily="18" charset="0"/>
                <a:sym typeface="Wingdings 2" pitchFamily="18" charset="2"/>
              </a:rPr>
              <a:t>:</a:t>
            </a:r>
            <a:endParaRPr lang="en-US" dirty="0">
              <a:solidFill>
                <a:srgbClr val="007434"/>
              </a:solidFill>
              <a:latin typeface="Georgia" panose="02040502050405020303" pitchFamily="18" charset="0"/>
              <a:sym typeface="Wingdings 2" pitchFamily="18" charset="2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867410"/>
              </p:ext>
            </p:extLst>
          </p:nvPr>
        </p:nvGraphicFramePr>
        <p:xfrm>
          <a:off x="1025856" y="1415840"/>
          <a:ext cx="8118144" cy="1865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544"/>
                <a:gridCol w="762000"/>
                <a:gridCol w="1066800"/>
                <a:gridCol w="914400"/>
                <a:gridCol w="930081"/>
                <a:gridCol w="959711"/>
                <a:gridCol w="731897"/>
                <a:gridCol w="959711"/>
              </a:tblGrid>
              <a:tr h="446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2003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2004~5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2006~7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2008~9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2010~11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2012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2013~14</a:t>
                      </a:r>
                      <a:endParaRPr lang="en-US" sz="15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</a:tr>
              <a:tr h="6308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Capital Buy down Grant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$70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$55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$40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$40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$25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$25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</a:t>
                      </a: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20*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</a:tr>
              <a:tr h="6308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Institutional Development Grant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$20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$15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$10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$5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$3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-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-</a:t>
                      </a:r>
                      <a:endParaRPr lang="en-US" sz="1500" dirty="0"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 anchor="ctr"/>
                </a:tc>
              </a:tr>
            </a:tbl>
          </a:graphicData>
        </a:graphic>
      </p:graphicFrame>
      <p:sp>
        <p:nvSpPr>
          <p:cNvPr id="10" name="Vertical Text Placeholder 3"/>
          <p:cNvSpPr txBox="1">
            <a:spLocks/>
          </p:cNvSpPr>
          <p:nvPr/>
        </p:nvSpPr>
        <p:spPr>
          <a:xfrm>
            <a:off x="990600" y="3733800"/>
            <a:ext cx="6172200" cy="533400"/>
          </a:xfrm>
          <a:prstGeom prst="rect">
            <a:avLst/>
          </a:prstGeom>
        </p:spPr>
        <p:txBody>
          <a:bodyPr/>
          <a:lstStyle/>
          <a:p>
            <a:pPr marL="0" lvl="1" eaLnBrk="1" hangingPunct="1">
              <a:lnSpc>
                <a:spcPct val="120000"/>
              </a:lnSpc>
              <a:buClr>
                <a:schemeClr val="accent1"/>
              </a:buClr>
              <a:buSzPct val="85000"/>
              <a:defRPr/>
            </a:pPr>
            <a:r>
              <a:rPr lang="en-US" b="1" dirty="0">
                <a:solidFill>
                  <a:srgbClr val="007434"/>
                </a:solidFill>
                <a:latin typeface="Georgia" panose="02040502050405020303" pitchFamily="18" charset="0"/>
                <a:sym typeface="Wingdings 2" pitchFamily="18" charset="2"/>
              </a:rPr>
              <a:t>Concessionary to Semi-Commercial Credit: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683358"/>
              </p:ext>
            </p:extLst>
          </p:nvPr>
        </p:nvGraphicFramePr>
        <p:xfrm>
          <a:off x="1066800" y="4267200"/>
          <a:ext cx="8000999" cy="148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219200"/>
                <a:gridCol w="1291577"/>
                <a:gridCol w="1118874"/>
                <a:gridCol w="942349"/>
                <a:gridCol w="1295399"/>
              </a:tblGrid>
              <a:tr h="370681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600" b="1" kern="12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Times New Roman"/>
                        <a:cs typeface="Calibri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2003~8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2009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2010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2011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2012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~15</a:t>
                      </a:r>
                      <a:endParaRPr kumimoji="0" lang="en-US" sz="1600" b="1" kern="1200" dirty="0">
                        <a:solidFill>
                          <a:schemeClr val="bg1"/>
                        </a:solidFill>
                        <a:latin typeface="Georgia" panose="02040502050405020303" pitchFamily="18" charset="0"/>
                        <a:ea typeface="Times New Roman"/>
                        <a:cs typeface="Calibri"/>
                      </a:endParaRPr>
                    </a:p>
                  </a:txBody>
                  <a:tcPr marL="68586" marR="68586" marT="0" marB="0" anchor="ctr"/>
                </a:tc>
              </a:tr>
              <a:tr h="370681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Loan Tenor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10 yrs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6-10 yrs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6-8 yrs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6-8 yrs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5-7 yrs</a:t>
                      </a:r>
                    </a:p>
                  </a:txBody>
                  <a:tcPr marL="68586" marR="68586" marT="0" marB="0" anchor="ctr"/>
                </a:tc>
              </a:tr>
              <a:tr h="370681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Interest Rate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6%-8%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6%-8%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6%-8%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6%-9%</a:t>
                      </a:r>
                    </a:p>
                  </a:txBody>
                  <a:tcPr marL="68586" marR="68586" marT="0" marB="0" anchor="ctr"/>
                </a:tc>
              </a:tr>
              <a:tr h="370681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% of Loan Refinanced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80%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80%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80%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80%</a:t>
                      </a: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Times New Roman"/>
                          <a:cs typeface="Calibri"/>
                        </a:rPr>
                        <a:t>70%-80%</a:t>
                      </a:r>
                    </a:p>
                  </a:txBody>
                  <a:tcPr marL="68586" marR="68586" marT="0" marB="0" anchor="ctr"/>
                </a:tc>
              </a:tr>
            </a:tbl>
          </a:graphicData>
        </a:graphic>
      </p:graphicFrame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990600" y="3276600"/>
            <a:ext cx="3581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9BBB59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064A2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i="1" dirty="0">
                <a:latin typeface="Calibri" panose="020F0502020204030204" pitchFamily="34" charset="0"/>
              </a:rPr>
              <a:t>*for small SHS (up to 30 wp) only</a:t>
            </a:r>
            <a:endParaRPr lang="en-US" altLang="en-US" sz="1600" b="1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562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320" y="-1524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Key Success Factors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389065690"/>
              </p:ext>
            </p:extLst>
          </p:nvPr>
        </p:nvGraphicFramePr>
        <p:xfrm>
          <a:off x="1012208" y="1170296"/>
          <a:ext cx="8077200" cy="505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18167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Major Challenges</a:t>
            </a:r>
            <a:endParaRPr lang="en-US" sz="32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191000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>
                <a:latin typeface="Georgia" panose="02040502050405020303" pitchFamily="18" charset="0"/>
              </a:rPr>
              <a:t>Low collection efficiency </a:t>
            </a:r>
            <a:r>
              <a:rPr lang="en-US" sz="2000" dirty="0">
                <a:latin typeface="Georgia" panose="02040502050405020303" pitchFamily="18" charset="0"/>
              </a:rPr>
              <a:t>in </a:t>
            </a:r>
            <a:r>
              <a:rPr lang="en-US" sz="2000" dirty="0" smtClean="0">
                <a:latin typeface="Georgia" panose="02040502050405020303" pitchFamily="18" charset="0"/>
              </a:rPr>
              <a:t>some </a:t>
            </a:r>
            <a:r>
              <a:rPr lang="en-US" sz="2000" dirty="0">
                <a:latin typeface="Georgia" panose="02040502050405020303" pitchFamily="18" charset="0"/>
              </a:rPr>
              <a:t>areas due to political instability </a:t>
            </a:r>
            <a:r>
              <a:rPr lang="en-US" sz="2000" dirty="0" smtClean="0">
                <a:latin typeface="Georgia" panose="02040502050405020303" pitchFamily="18" charset="0"/>
              </a:rPr>
              <a:t> and inefficiency of partner organizations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Georgia" panose="02040502050405020303" pitchFamily="18" charset="0"/>
              </a:rPr>
              <a:t>Prevalence of low </a:t>
            </a:r>
            <a:r>
              <a:rPr lang="en-US" sz="2000" dirty="0" smtClean="0">
                <a:latin typeface="Georgia" panose="02040502050405020303" pitchFamily="18" charset="0"/>
              </a:rPr>
              <a:t>cost and low quality SHS outside the program market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latin typeface="Georgia" panose="02040502050405020303" pitchFamily="18" charset="0"/>
              </a:rPr>
              <a:t>Lack of the accountability </a:t>
            </a:r>
            <a:r>
              <a:rPr lang="en-US" sz="2000" dirty="0" smtClean="0">
                <a:latin typeface="Georgia" panose="02040502050405020303" pitchFamily="18" charset="0"/>
              </a:rPr>
              <a:t>of the suppliers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>
                <a:latin typeface="Georgia" panose="02040502050405020303" pitchFamily="18" charset="0"/>
              </a:rPr>
              <a:t>Expansion </a:t>
            </a:r>
            <a:r>
              <a:rPr lang="en-US" sz="2000" dirty="0">
                <a:latin typeface="Georgia" panose="02040502050405020303" pitchFamily="18" charset="0"/>
              </a:rPr>
              <a:t>of grid area</a:t>
            </a:r>
          </a:p>
          <a:p>
            <a:pPr marL="82296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885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62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Can IDCOL SHS Program be </a:t>
            </a:r>
            <a:br>
              <a:rPr lang="en-US" sz="28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</a:br>
            <a:r>
              <a:rPr lang="en-US" sz="28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Replicated in Myanmar?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3657600" cy="3733800"/>
          </a:xfrm>
        </p:spPr>
        <p:txBody>
          <a:bodyPr>
            <a:noAutofit/>
          </a:bodyPr>
          <a:lstStyle/>
          <a:p>
            <a:pPr marL="0" lvl="2" indent="0" algn="ctr">
              <a:spcAft>
                <a:spcPts val="1000"/>
              </a:spcAft>
              <a:buClr>
                <a:schemeClr val="accent1"/>
              </a:buClr>
              <a:buSzPct val="85000"/>
              <a:buNone/>
              <a:defRPr/>
            </a:pPr>
            <a:r>
              <a:rPr lang="en-US" sz="2000" b="1" dirty="0" smtClean="0">
                <a:solidFill>
                  <a:srgbClr val="003300"/>
                </a:solidFill>
                <a:latin typeface="Georgia" panose="02040502050405020303" pitchFamily="18" charset="0"/>
                <a:cs typeface="Times New Roman" pitchFamily="18" charset="0"/>
              </a:rPr>
              <a:t>Common Market Features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Large off-grid area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Dispersed nature of rural population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Expensive grid expansion due to difficult topography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Unjustified grid expansion due to low rural demand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Adequate solar irradiation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Presence of NGOs and MFIs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 smtClean="0">
                <a:latin typeface="Georgia" panose="02040502050405020303" pitchFamily="18" charset="0"/>
                <a:cs typeface="Times New Roman" pitchFamily="18" charset="0"/>
              </a:rPr>
              <a:t>Stable GDP growth outlook</a:t>
            </a:r>
          </a:p>
          <a:p>
            <a:pPr marL="342900" lvl="2" indent="-342900">
              <a:lnSpc>
                <a:spcPct val="120000"/>
              </a:lnSpc>
              <a:spcAft>
                <a:spcPts val="18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1400" dirty="0">
              <a:latin typeface="Georgia" panose="02040502050405020303" pitchFamily="18" charset="0"/>
              <a:cs typeface="Times New Roman" pitchFamily="18" charset="0"/>
            </a:endParaRPr>
          </a:p>
          <a:p>
            <a:endParaRPr lang="en-US" sz="1400" dirty="0" smtClean="0">
              <a:latin typeface="Georgia" panose="02040502050405020303" pitchFamily="18" charset="0"/>
            </a:endParaRPr>
          </a:p>
          <a:p>
            <a:endParaRPr lang="en-US" sz="1400" dirty="0">
              <a:latin typeface="Georgia" panose="02040502050405020303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81600" y="1447800"/>
            <a:ext cx="3657600" cy="396240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lvl="2" indent="0" algn="ctr">
              <a:spcAft>
                <a:spcPts val="100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r>
              <a:rPr lang="en-US" sz="2000" b="1" dirty="0" smtClean="0">
                <a:solidFill>
                  <a:srgbClr val="003300"/>
                </a:solidFill>
                <a:latin typeface="Georgia" panose="02040502050405020303" pitchFamily="18" charset="0"/>
                <a:cs typeface="Times New Roman" pitchFamily="18" charset="0"/>
              </a:rPr>
              <a:t>What to do?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>
                <a:latin typeface="Georgia" panose="02040502050405020303" pitchFamily="18" charset="0"/>
                <a:cs typeface="Times New Roman" pitchFamily="18" charset="0"/>
              </a:rPr>
              <a:t>Feasibility study and awareness campaigns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>
                <a:latin typeface="Georgia" panose="02040502050405020303" pitchFamily="18" charset="0"/>
                <a:cs typeface="Times New Roman" pitchFamily="18" charset="0"/>
              </a:rPr>
              <a:t>Sustainable financial model including smart subsidy planning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>
                <a:latin typeface="Georgia" panose="02040502050405020303" pitchFamily="18" charset="0"/>
                <a:cs typeface="Times New Roman" pitchFamily="18" charset="0"/>
              </a:rPr>
              <a:t>Cost efficient technical design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>
                <a:latin typeface="Georgia" panose="02040502050405020303" pitchFamily="18" charset="0"/>
                <a:cs typeface="Times New Roman" pitchFamily="18" charset="0"/>
              </a:rPr>
              <a:t>Development of local support industries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>
                <a:latin typeface="Georgia" panose="02040502050405020303" pitchFamily="18" charset="0"/>
                <a:cs typeface="Times New Roman" pitchFamily="18" charset="0"/>
              </a:rPr>
              <a:t>Proper quality control and after sales service arrangements</a:t>
            </a:r>
          </a:p>
          <a:p>
            <a:pPr marL="342900" lvl="2" indent="-342900">
              <a:spcAft>
                <a:spcPts val="10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1600" dirty="0">
                <a:latin typeface="Georgia" panose="02040502050405020303" pitchFamily="18" charset="0"/>
                <a:cs typeface="Times New Roman" pitchFamily="18" charset="0"/>
              </a:rPr>
              <a:t>Establishment of a dedicated company </a:t>
            </a:r>
          </a:p>
          <a:p>
            <a:endParaRPr lang="en-US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41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 descr="C:\Users\prianka.IDCOLDC\Desktop\presentation_Namibia\Picture 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263" y="914400"/>
            <a:ext cx="630713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4" descr="C:\Users\prianka.IDCOLDC\Desktop\presentation_Namibia\Picture 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021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5" descr="C:\Users\prianka.IDCOLDC\Desktop\presentation_Namibia\Picture 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9525"/>
            <a:ext cx="4114800" cy="250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Box 6"/>
          <p:cNvSpPr txBox="1">
            <a:spLocks noChangeArrowheads="1"/>
          </p:cNvSpPr>
          <p:nvPr/>
        </p:nvSpPr>
        <p:spPr bwMode="auto">
          <a:xfrm>
            <a:off x="851848" y="152400"/>
            <a:ext cx="8458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–"/>
              <a:defRPr sz="280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defRPr>
            </a:lvl2pPr>
            <a:lvl3pPr marL="1143000" indent="-228600">
              <a:spcBef>
                <a:spcPct val="20000"/>
              </a:spcBef>
              <a:buClr>
                <a:srgbClr val="9BBB59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064A2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2400" b="1" dirty="0">
                <a:solidFill>
                  <a:srgbClr val="003399"/>
                </a:solidFill>
                <a:cs typeface="Calibri" panose="020F0502020204030204" pitchFamily="34" charset="0"/>
                <a:sym typeface="Wingdings 2" panose="05020102010507070707" pitchFamily="18" charset="2"/>
              </a:rPr>
              <a:t>Advisory Services </a:t>
            </a:r>
            <a:r>
              <a:rPr lang="en-US" altLang="ko-KR" sz="2400" b="1" dirty="0" smtClean="0">
                <a:solidFill>
                  <a:srgbClr val="003399"/>
                </a:solidFill>
                <a:cs typeface="Calibri" panose="020F0502020204030204" pitchFamily="34" charset="0"/>
                <a:sym typeface="Wingdings 2" panose="05020102010507070707" pitchFamily="18" charset="2"/>
              </a:rPr>
              <a:t>from IDCOL</a:t>
            </a:r>
            <a:endParaRPr lang="en-US" altLang="ko-KR" sz="2400" b="1" dirty="0">
              <a:solidFill>
                <a:srgbClr val="003399"/>
              </a:solidFill>
              <a:cs typeface="Calibri" panose="020F0502020204030204" pitchFamily="34" charset="0"/>
              <a:sym typeface="Wingdings 2" panose="05020102010507070707" pitchFamily="18" charset="2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28600" y="914400"/>
            <a:ext cx="2209800" cy="2514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rgbClr val="800000"/>
                </a:solidFill>
                <a:latin typeface="Georgia" panose="02040502050405020303" pitchFamily="18" charset="0"/>
              </a:rPr>
              <a:t>Knowledge support provided to a number of African countries for successful program replication</a:t>
            </a:r>
          </a:p>
        </p:txBody>
      </p:sp>
    </p:spTree>
    <p:extLst>
      <p:ext uri="{BB962C8B-B14F-4D97-AF65-F5344CB8AC3E}">
        <p14:creationId xmlns:p14="http://schemas.microsoft.com/office/powerpoint/2010/main" val="727508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9"/>
          <p:cNvSpPr>
            <a:spLocks noChangeArrowheads="1"/>
          </p:cNvSpPr>
          <p:nvPr/>
        </p:nvSpPr>
        <p:spPr bwMode="auto">
          <a:xfrm>
            <a:off x="1143000" y="4543425"/>
            <a:ext cx="6934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–"/>
              <a:defRPr sz="280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defRPr>
            </a:lvl2pPr>
            <a:lvl3pPr marL="1143000" indent="-228600">
              <a:spcBef>
                <a:spcPct val="20000"/>
              </a:spcBef>
              <a:buClr>
                <a:srgbClr val="9BBB59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064A2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" panose="020B0604020202020204" pitchFamily="34" charset="0"/>
              </a:rPr>
              <a:t>Infrastructure Development Company Limited (IDCOL)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" panose="020B0604020202020204" pitchFamily="34" charset="0"/>
              </a:rPr>
              <a:t>UTC Building (16</a:t>
            </a:r>
            <a:r>
              <a:rPr lang="en-US" altLang="en-US" sz="1600" baseline="30000">
                <a:solidFill>
                  <a:srgbClr val="000099"/>
                </a:solidFill>
                <a:latin typeface="Arial" panose="020B0604020202020204" pitchFamily="34" charset="0"/>
              </a:rPr>
              <a:t>th</a:t>
            </a:r>
            <a:r>
              <a:rPr lang="en-US" altLang="en-US" sz="1600">
                <a:solidFill>
                  <a:srgbClr val="000099"/>
                </a:solidFill>
                <a:latin typeface="Arial" panose="020B0604020202020204" pitchFamily="34" charset="0"/>
              </a:rPr>
              <a:t> Floor), 8 Panthapath, Dhaka 1215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" panose="020B0604020202020204" pitchFamily="34" charset="0"/>
              </a:rPr>
              <a:t>Phone: +880-2-9103883, +880-1711828373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" panose="020B0604020202020204" pitchFamily="34" charset="0"/>
              </a:rPr>
              <a:t>E-mail: nhaque@idcol.org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" panose="020B0604020202020204" pitchFamily="34" charset="0"/>
              </a:rPr>
              <a:t>www.idcol.org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92" y="38100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7" descr="http://www.thegef.org/gef/sites/thegef.org/files/Images/GEF-notag-lowres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896" y="4267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9" descr="https://encrypted-tbn3.gstatic.com/images?q=tbn:ANd9GcT-gtXvsYoHqrIS9Tusnu1iKp5ef-HwHzJ1HsPNZNneO_KCsD4b4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57200"/>
            <a:ext cx="91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11" descr="https://encrypted-tbn2.gstatic.com/images?q=tbn:ANd9GcRq9Qv3QeSBHZuGphv1yQv-47QI_IiYdqsRght2lSuhWouWRct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267200"/>
            <a:ext cx="762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14" descr="https://encrypted-tbn1.gstatic.com/images?q=tbn:ANd9GcSjjc4i548nGJgenD0nTSVZnO9i91LjUpsPxok6xLV4GJGeIzk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68" y="3028950"/>
            <a:ext cx="100584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1" name="Picture 16" descr="https://encrypted-tbn2.gstatic.com/images?q=tbn:ANd9GcSWQnM3IJR_yd8UJBkF0yYZGn6KC1dLafz_-IWzq8tLQ1Xhj_0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895600"/>
            <a:ext cx="99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22" descr="U.S. Agency for International Developmen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876425"/>
            <a:ext cx="1676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3" name="Picture 5" descr="C:\Users\noora\Desktop\index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804" y="5410200"/>
            <a:ext cx="1079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291" name="Object 11"/>
          <p:cNvGraphicFramePr>
            <a:graphicFrameLocks noChangeAspect="1"/>
          </p:cNvGraphicFramePr>
          <p:nvPr/>
        </p:nvGraphicFramePr>
        <p:xfrm>
          <a:off x="4170363" y="3638550"/>
          <a:ext cx="782637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CorelPhotoPaint.Image.6" r:id="rId12" imgW="1491439" imgH="1487288" progId="CorelPhotoPaint.Image.6">
                  <p:embed/>
                </p:oleObj>
              </mc:Choice>
              <mc:Fallback>
                <p:oleObj name="CorelPhotoPaint.Image.6" r:id="rId12" imgW="1491439" imgH="1487288" progId="CorelPhotoPaint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0363" y="3638550"/>
                        <a:ext cx="782637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65" name="Picture 14" descr="gpoba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413" y="5743575"/>
            <a:ext cx="104298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6" name="Picture 16" descr="http://cafodsouthwark.files.wordpress.com/2012/01/ukaid-small-logo-rgb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16764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286000" y="2590800"/>
            <a:ext cx="4648200" cy="7588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altLang="en-US" sz="3500" dirty="0" smtClean="0">
                <a:solidFill>
                  <a:srgbClr val="336600"/>
                </a:solidFill>
                <a:latin typeface="Georgia" panose="02040502050405020303" pitchFamily="18" charset="0"/>
              </a:rPr>
              <a:t>Thank You</a:t>
            </a:r>
            <a:br>
              <a:rPr lang="en-US" altLang="en-US" sz="3500" dirty="0" smtClean="0">
                <a:solidFill>
                  <a:srgbClr val="336600"/>
                </a:solidFill>
                <a:latin typeface="Georgia" panose="02040502050405020303" pitchFamily="18" charset="0"/>
              </a:rPr>
            </a:br>
            <a:r>
              <a:rPr lang="en-US" altLang="en-US" sz="3500" dirty="0" smtClean="0">
                <a:solidFill>
                  <a:srgbClr val="336600"/>
                </a:solidFill>
                <a:latin typeface="Georgia" panose="02040502050405020303" pitchFamily="18" charset="0"/>
              </a:rPr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1667428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ko-KR" sz="30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anose="05020102010507070707" pitchFamily="18" charset="2"/>
              </a:rPr>
              <a:t>Bangladesh: Key Energy </a:t>
            </a:r>
            <a:r>
              <a:rPr lang="en-US" altLang="ko-KR" sz="30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anose="05020102010507070707" pitchFamily="18" charset="2"/>
              </a:rPr>
              <a:t>Outlook</a:t>
            </a:r>
            <a:endParaRPr lang="en-US" sz="3000" dirty="0">
              <a:effectLst/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lvl="2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1900" dirty="0">
                <a:latin typeface="Georgia" panose="02040502050405020303" pitchFamily="18" charset="0"/>
                <a:cs typeface="Times New Roman" pitchFamily="18" charset="0"/>
              </a:rPr>
              <a:t>While significant progress is being made every year, still </a:t>
            </a:r>
            <a:r>
              <a:rPr lang="en-GB" sz="1900" dirty="0" smtClean="0">
                <a:latin typeface="Georgia" panose="02040502050405020303" pitchFamily="18" charset="0"/>
                <a:cs typeface="Times New Roman" pitchFamily="18" charset="0"/>
              </a:rPr>
              <a:t>more than </a:t>
            </a:r>
            <a:r>
              <a:rPr lang="en-GB" sz="1900" b="1" dirty="0" smtClean="0">
                <a:latin typeface="Georgia" panose="02040502050405020303" pitchFamily="18" charset="0"/>
                <a:cs typeface="Times New Roman" pitchFamily="18" charset="0"/>
              </a:rPr>
              <a:t>40%</a:t>
            </a:r>
            <a:r>
              <a:rPr lang="en-GB" sz="1900" dirty="0" smtClean="0">
                <a:latin typeface="Georgia" panose="02040502050405020303" pitchFamily="18" charset="0"/>
                <a:cs typeface="Times New Roman" pitchFamily="18" charset="0"/>
              </a:rPr>
              <a:t> </a:t>
            </a:r>
            <a:r>
              <a:rPr lang="en-GB" sz="1900" dirty="0">
                <a:latin typeface="Georgia" panose="02040502050405020303" pitchFamily="18" charset="0"/>
                <a:cs typeface="Times New Roman" pitchFamily="18" charset="0"/>
              </a:rPr>
              <a:t>of the country’s nearly </a:t>
            </a:r>
            <a:r>
              <a:rPr lang="en-GB" sz="1900" b="1" dirty="0">
                <a:latin typeface="Georgia" panose="02040502050405020303" pitchFamily="18" charset="0"/>
                <a:cs typeface="Times New Roman" pitchFamily="18" charset="0"/>
              </a:rPr>
              <a:t>160 million </a:t>
            </a:r>
            <a:r>
              <a:rPr lang="en-GB" sz="1900" dirty="0">
                <a:latin typeface="Georgia" panose="02040502050405020303" pitchFamily="18" charset="0"/>
                <a:cs typeface="Times New Roman" pitchFamily="18" charset="0"/>
              </a:rPr>
              <a:t>people </a:t>
            </a:r>
            <a:r>
              <a:rPr lang="en-GB" sz="1900" dirty="0" smtClean="0">
                <a:latin typeface="Georgia" panose="02040502050405020303" pitchFamily="18" charset="0"/>
                <a:cs typeface="Times New Roman" pitchFamily="18" charset="0"/>
              </a:rPr>
              <a:t>do not have access to grid electricity.</a:t>
            </a:r>
            <a:endParaRPr lang="en-GB" sz="1900" dirty="0">
              <a:latin typeface="Georgia" panose="02040502050405020303" pitchFamily="18" charset="0"/>
              <a:cs typeface="Times New Roman" pitchFamily="18" charset="0"/>
            </a:endParaRPr>
          </a:p>
          <a:p>
            <a:pPr marL="365760" lvl="2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GB" sz="1900" dirty="0" smtClean="0">
              <a:latin typeface="Georgia" panose="02040502050405020303" pitchFamily="18" charset="0"/>
              <a:cs typeface="Times New Roman" pitchFamily="18" charset="0"/>
            </a:endParaRPr>
          </a:p>
          <a:p>
            <a:pPr marL="365760" lvl="2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900" b="1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15</a:t>
            </a:r>
            <a:r>
              <a:rPr lang="en-US" sz="1900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 </a:t>
            </a: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million rural households do not have access to electricity and still use kerosene lamps for lighting their homes after dark. </a:t>
            </a:r>
            <a:endParaRPr lang="en-US" sz="1900" dirty="0" smtClean="0">
              <a:latin typeface="Georgia" panose="02040502050405020303" pitchFamily="18" charset="0"/>
              <a:cs typeface="Times New Roman" pitchFamily="18" charset="0"/>
              <a:sym typeface="Wingdings 2" pitchFamily="18" charset="2"/>
            </a:endParaRPr>
          </a:p>
          <a:p>
            <a:pPr marL="82296" lvl="2" indent="0" algn="just"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endParaRPr lang="en-US" sz="1900" dirty="0">
              <a:latin typeface="Georgia" panose="02040502050405020303" pitchFamily="18" charset="0"/>
              <a:cs typeface="Times New Roman" pitchFamily="18" charset="0"/>
              <a:sym typeface="Wingdings 2" pitchFamily="18" charset="2"/>
            </a:endParaRPr>
          </a:p>
          <a:p>
            <a:pPr marL="365760" lvl="2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The Government has a vision to ensure access to electricity for all by </a:t>
            </a:r>
            <a:r>
              <a:rPr lang="en-US" sz="1900" b="1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2021.</a:t>
            </a:r>
          </a:p>
          <a:p>
            <a:pPr marL="82296" lvl="2" indent="0" algn="just"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endParaRPr lang="en-US" sz="1900" dirty="0">
              <a:latin typeface="Georgia" panose="02040502050405020303" pitchFamily="18" charset="0"/>
              <a:cs typeface="Times New Roman" pitchFamily="18" charset="0"/>
              <a:sym typeface="Wingdings 2" pitchFamily="18" charset="2"/>
            </a:endParaRPr>
          </a:p>
          <a:p>
            <a:pPr marL="365760" lvl="2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Government also has a target to generate </a:t>
            </a:r>
            <a:r>
              <a:rPr lang="en-US" sz="1900" b="1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5%</a:t>
            </a: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 of total electricity using RE by 2015 and </a:t>
            </a:r>
            <a:r>
              <a:rPr lang="en-US" sz="1900" b="1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10%</a:t>
            </a: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 by 2030</a:t>
            </a:r>
            <a:r>
              <a:rPr lang="en-US" sz="1900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.</a:t>
            </a:r>
          </a:p>
          <a:p>
            <a:pPr marL="82296" lvl="2" indent="0" algn="just"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endParaRPr lang="en-US" sz="1900" dirty="0">
              <a:latin typeface="Georgia" panose="02040502050405020303" pitchFamily="18" charset="0"/>
              <a:cs typeface="Times New Roman" pitchFamily="18" charset="0"/>
              <a:sym typeface="Wingdings 2" pitchFamily="18" charset="2"/>
            </a:endParaRPr>
          </a:p>
          <a:p>
            <a:pPr marL="365760" lvl="2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900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While </a:t>
            </a: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the country’s renewable energy (especially solar) potential appears to be bright, ensuring affordable electricity for the </a:t>
            </a:r>
            <a:r>
              <a:rPr lang="en-US" sz="1900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poor </a:t>
            </a:r>
            <a:r>
              <a:rPr lang="en-US" sz="1900" u="sng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(</a:t>
            </a:r>
            <a:r>
              <a:rPr lang="en-GB" sz="1900" u="sng" dirty="0">
                <a:latin typeface="Georgia" panose="02040502050405020303" pitchFamily="18" charset="0"/>
                <a:cs typeface="Times New Roman" pitchFamily="18" charset="0"/>
              </a:rPr>
              <a:t>About </a:t>
            </a:r>
            <a:r>
              <a:rPr lang="en-GB" sz="1900" b="1" u="sng" dirty="0">
                <a:latin typeface="Georgia" panose="02040502050405020303" pitchFamily="18" charset="0"/>
                <a:cs typeface="Times New Roman" pitchFamily="18" charset="0"/>
              </a:rPr>
              <a:t>32%</a:t>
            </a:r>
            <a:r>
              <a:rPr lang="en-GB" sz="1900" u="sng" dirty="0">
                <a:latin typeface="Georgia" panose="02040502050405020303" pitchFamily="18" charset="0"/>
                <a:cs typeface="Times New Roman" pitchFamily="18" charset="0"/>
              </a:rPr>
              <a:t> of the country’s population are below the poverty line and about </a:t>
            </a:r>
            <a:r>
              <a:rPr lang="en-GB" sz="1900" b="1" u="sng" dirty="0">
                <a:latin typeface="Georgia" panose="02040502050405020303" pitchFamily="18" charset="0"/>
                <a:cs typeface="Times New Roman" pitchFamily="18" charset="0"/>
              </a:rPr>
              <a:t>18% </a:t>
            </a:r>
            <a:r>
              <a:rPr lang="en-GB" sz="1900" u="sng" dirty="0">
                <a:latin typeface="Georgia" panose="02040502050405020303" pitchFamily="18" charset="0"/>
                <a:cs typeface="Times New Roman" pitchFamily="18" charset="0"/>
              </a:rPr>
              <a:t>are ultra </a:t>
            </a:r>
            <a:r>
              <a:rPr lang="en-GB" sz="1900" u="sng" dirty="0" smtClean="0">
                <a:latin typeface="Georgia" panose="02040502050405020303" pitchFamily="18" charset="0"/>
                <a:cs typeface="Times New Roman" pitchFamily="18" charset="0"/>
              </a:rPr>
              <a:t>poor)</a:t>
            </a:r>
            <a:r>
              <a:rPr lang="en-US" sz="1900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 </a:t>
            </a:r>
            <a:r>
              <a:rPr lang="en-US" sz="19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using capital intensive renewable energy technologies remains a big challenge</a:t>
            </a:r>
            <a:r>
              <a:rPr lang="en-US" sz="1900" dirty="0" smtClean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.</a:t>
            </a:r>
          </a:p>
          <a:p>
            <a:pPr algn="just"/>
            <a:endParaRPr lang="en-US" sz="19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891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81534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altLang="en-US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IDCOL Solar Home System (SHS) Program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819400"/>
            <a:ext cx="5410200" cy="3733800"/>
          </a:xfrm>
        </p:spPr>
        <p:txBody>
          <a:bodyPr>
            <a:normAutofit/>
          </a:bodyPr>
          <a:lstStyle/>
          <a:p>
            <a:pPr marL="402336" lvl="1" indent="0">
              <a:buNone/>
            </a:pPr>
            <a:r>
              <a:rPr lang="en-US" sz="1800" b="1" dirty="0">
                <a:solidFill>
                  <a:srgbClr val="800000"/>
                </a:solidFill>
                <a:latin typeface="Georgia" panose="02040502050405020303" pitchFamily="18" charset="0"/>
                <a:sym typeface="Wingdings 2" pitchFamily="18" charset="2"/>
              </a:rPr>
              <a:t>IDCOL SHS Program</a:t>
            </a:r>
            <a:r>
              <a:rPr lang="en-US" sz="1800" b="1" dirty="0" smtClean="0">
                <a:solidFill>
                  <a:srgbClr val="800000"/>
                </a:solidFill>
                <a:latin typeface="Georgia" panose="02040502050405020303" pitchFamily="18" charset="0"/>
                <a:sym typeface="Wingdings 2" pitchFamily="18" charset="2"/>
              </a:rPr>
              <a:t>:</a:t>
            </a:r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Started in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2003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 with funding support from the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World Bank and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GEF</a:t>
            </a:r>
          </a:p>
          <a:p>
            <a:pPr lvl="1"/>
            <a:r>
              <a:rPr lang="en-US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Initial Target: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50,000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SHSs by June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2008</a:t>
            </a:r>
          </a:p>
          <a:p>
            <a:pPr lvl="1"/>
            <a:r>
              <a:rPr lang="en-US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Revised </a:t>
            </a:r>
            <a:r>
              <a:rPr lang="en-US" sz="1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Target: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1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million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 SHSs by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2012</a:t>
            </a:r>
          </a:p>
          <a:p>
            <a:pPr lvl="1"/>
            <a:r>
              <a:rPr lang="en-US" sz="1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New Target: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6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million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 SHSs by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  <a:sym typeface="Wingdings 2" pitchFamily="18" charset="2"/>
              </a:rPr>
              <a:t>2017</a:t>
            </a:r>
            <a:endParaRPr lang="en-US" sz="1800" b="1" dirty="0">
              <a:solidFill>
                <a:srgbClr val="336600"/>
              </a:solidFill>
              <a:latin typeface="Georgia" panose="02040502050405020303" pitchFamily="18" charset="0"/>
              <a:sym typeface="Wingdings 2" pitchFamily="18" charset="2"/>
            </a:endParaRPr>
          </a:p>
          <a:p>
            <a:pPr lvl="1"/>
            <a:endParaRPr lang="en-US" sz="1800" b="1" dirty="0">
              <a:solidFill>
                <a:srgbClr val="800000"/>
              </a:solidFill>
              <a:latin typeface="Georgia" panose="02040502050405020303" pitchFamily="18" charset="0"/>
              <a:sym typeface="Wingdings 2" pitchFamily="18" charset="2"/>
            </a:endParaRPr>
          </a:p>
          <a:p>
            <a:pPr marL="402336" lvl="1" indent="0">
              <a:buNone/>
            </a:pPr>
            <a:endParaRPr lang="en-US" sz="1800" dirty="0" smtClean="0">
              <a:latin typeface="Georgia" panose="02040502050405020303" pitchFamily="18" charset="0"/>
            </a:endParaRPr>
          </a:p>
          <a:p>
            <a:pPr lvl="1"/>
            <a:endParaRPr lang="en-US" sz="1800" dirty="0">
              <a:latin typeface="Georgia" panose="02040502050405020303" pitchFamily="18" charset="0"/>
            </a:endParaRP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990600" y="1447800"/>
            <a:ext cx="2819400" cy="4800600"/>
            <a:chOff x="140335" y="1812990"/>
            <a:chExt cx="2755265" cy="4359210"/>
          </a:xfrm>
        </p:grpSpPr>
        <p:pic>
          <p:nvPicPr>
            <p:cNvPr id="6" name="Picture 2" descr="F:\IDCOL Photographs\IDCOL Projects\2.DN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124200"/>
              <a:ext cx="27432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 descr="F:\IDCOL Photographs\IDCOL Projects\1.Meghnaghat_Small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812990"/>
              <a:ext cx="2743200" cy="1463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35" y="4648200"/>
              <a:ext cx="2755265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Vertical Text Placeholder 3"/>
          <p:cNvSpPr txBox="1">
            <a:spLocks/>
          </p:cNvSpPr>
          <p:nvPr/>
        </p:nvSpPr>
        <p:spPr>
          <a:xfrm>
            <a:off x="3810000" y="1371600"/>
            <a:ext cx="52578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lvl="1" indent="0">
              <a:buSzPct val="85000"/>
              <a:buFont typeface="Wingdings" panose="05000000000000000000" pitchFamily="2" charset="2"/>
              <a:buNone/>
              <a:defRPr/>
            </a:pPr>
            <a:r>
              <a:rPr lang="en-US" sz="1900" i="1" kern="1000" spc="-100" dirty="0" smtClean="0">
                <a:solidFill>
                  <a:srgbClr val="000099"/>
                </a:solidFill>
                <a:latin typeface="Georgia" panose="02040502050405020303" pitchFamily="18" charset="0"/>
              </a:rPr>
              <a:t>IDCOL is a state-owned development financial institution dedicated to promote/finance infrastructure and renewable energy projects in Bangladesh.</a:t>
            </a:r>
          </a:p>
          <a:p>
            <a:pPr marL="0" lvl="1" indent="0">
              <a:lnSpc>
                <a:spcPct val="120000"/>
              </a:lnSpc>
              <a:buSzPct val="85000"/>
              <a:buFont typeface="Wingdings" panose="05000000000000000000" pitchFamily="2" charset="2"/>
              <a:buNone/>
              <a:defRPr/>
            </a:pPr>
            <a:endParaRPr lang="en-US" sz="1900" dirty="0" smtClean="0">
              <a:solidFill>
                <a:srgbClr val="8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31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6038"/>
            <a:ext cx="8077200" cy="1020762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Key </a:t>
            </a:r>
            <a:r>
              <a:rPr lang="en-US" altLang="en-US" sz="28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SHS </a:t>
            </a:r>
            <a:r>
              <a:rPr lang="en-US" altLang="ko-KR" sz="2800" b="1" dirty="0" smtClean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</a:rPr>
              <a:t>Statistics</a:t>
            </a:r>
            <a:r>
              <a:rPr lang="en-US" altLang="ko-KR" sz="3200" dirty="0"/>
              <a:t/>
            </a:r>
            <a:br>
              <a:rPr lang="en-US" altLang="ko-KR" sz="3200" dirty="0"/>
            </a:br>
            <a:endParaRPr lang="en-US" sz="3000" dirty="0">
              <a:effectLst/>
              <a:latin typeface="Georgia" panose="02040502050405020303" pitchFamily="18" charset="0"/>
            </a:endParaRPr>
          </a:p>
        </p:txBody>
      </p:sp>
      <p:pic>
        <p:nvPicPr>
          <p:cNvPr id="25" name="Picture 2" descr="\\NHAQUE-PC\Shared Doc\Website Pictures_Homepage\shortlistes pictures for homepage\4. SHS.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2743200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\\NHAQUE-PC\Shared Doc\Website Pictures_Homepage\shortlistes pictures for homepage\4. SHS.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2743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C:\Users\prianka.IDCOLDC\Desktop\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27432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825317"/>
              </p:ext>
            </p:extLst>
          </p:nvPr>
        </p:nvGraphicFramePr>
        <p:xfrm>
          <a:off x="3276601" y="914400"/>
          <a:ext cx="5791200" cy="25283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26880"/>
                <a:gridCol w="272469"/>
                <a:gridCol w="2491851"/>
              </a:tblGrid>
              <a:tr h="3048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Program Achievement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</a:rPr>
                        <a:t>:</a:t>
                      </a:r>
                      <a:endParaRPr lang="en-US" sz="17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3.45 million till Dec’14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Number of Beneficiaries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</a:rPr>
                        <a:t>:</a:t>
                      </a:r>
                      <a:endParaRPr lang="en-US" sz="17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15.5 million people </a:t>
                      </a:r>
                      <a:r>
                        <a:rPr lang="en-US" sz="1700" dirty="0" smtClean="0">
                          <a:effectLst/>
                          <a:latin typeface="Georgia" panose="02040502050405020303" pitchFamily="18" charset="0"/>
                        </a:rPr>
                        <a:t>(9%</a:t>
                      </a:r>
                      <a:r>
                        <a:rPr lang="en-US" sz="1700" baseline="0" dirty="0" smtClean="0">
                          <a:effectLst/>
                          <a:latin typeface="Georgia" panose="02040502050405020303" pitchFamily="18" charset="0"/>
                        </a:rPr>
                        <a:t> of total population)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Power Generation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</a:rPr>
                        <a:t>:</a:t>
                      </a:r>
                      <a:endParaRPr lang="en-US" sz="17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</a:rPr>
                        <a:t>About 141 MW</a:t>
                      </a:r>
                      <a:endParaRPr lang="en-US" sz="17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Fossil Fuel Saving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: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Georgia" panose="02040502050405020303" pitchFamily="18" charset="0"/>
                        </a:rPr>
                        <a:t>207,000 ton/year</a:t>
                      </a:r>
                      <a:endParaRPr lang="en-US" sz="17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CO2 reduction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: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488,913 </a:t>
                      </a:r>
                      <a:r>
                        <a:rPr lang="en-US" sz="1700" dirty="0" smtClean="0">
                          <a:effectLst/>
                          <a:latin typeface="Georgia" panose="02040502050405020303" pitchFamily="18" charset="0"/>
                        </a:rPr>
                        <a:t>ton/year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Job Creation 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: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Georgia" panose="02040502050405020303" pitchFamily="18" charset="0"/>
                        </a:rPr>
                        <a:t>75,000 people</a:t>
                      </a:r>
                      <a:endParaRPr lang="en-US" sz="17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Vrinda" panose="020B0502040204020203" pitchFamily="34" charset="0"/>
                      </a:endParaRPr>
                    </a:p>
                  </a:txBody>
                  <a:tcPr marL="0" marR="0" marT="0" marB="0"/>
                </a:tc>
              </a:tr>
              <a:tr h="486164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kumimoji="0" lang="en-US" sz="17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IDCOL Investment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kumimoji="0" lang="en-US" sz="170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:</a:t>
                      </a:r>
                      <a:endParaRPr kumimoji="0" lang="en-US" sz="17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kumimoji="0" lang="en-US" sz="170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USD 600 million </a:t>
                      </a:r>
                      <a:endParaRPr kumimoji="0" lang="en-US" sz="17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20328"/>
              </p:ext>
            </p:extLst>
          </p:nvPr>
        </p:nvGraphicFramePr>
        <p:xfrm>
          <a:off x="3124200" y="3124200"/>
          <a:ext cx="594360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hart" r:id="rId8" imgW="8016935" imgH="4767485" progId="Excel.Chart.8">
                  <p:embed/>
                </p:oleObj>
              </mc:Choice>
              <mc:Fallback>
                <p:oleObj name="Chart" r:id="rId8" imgW="8016935" imgH="4767485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124200"/>
                        <a:ext cx="5943600" cy="3733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8275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320" y="-2286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Program Structure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1066800" y="1143000"/>
            <a:ext cx="8077200" cy="5562600"/>
            <a:chOff x="76200" y="990600"/>
            <a:chExt cx="9017000" cy="5812295"/>
          </a:xfrm>
        </p:grpSpPr>
        <p:sp>
          <p:nvSpPr>
            <p:cNvPr id="12" name="Rectangle 1091"/>
            <p:cNvSpPr>
              <a:spLocks noChangeArrowheads="1"/>
            </p:cNvSpPr>
            <p:nvPr/>
          </p:nvSpPr>
          <p:spPr bwMode="auto">
            <a:xfrm>
              <a:off x="7254875" y="6572250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13" name="Rectangle 1096"/>
            <p:cNvSpPr>
              <a:spLocks noChangeArrowheads="1"/>
            </p:cNvSpPr>
            <p:nvPr/>
          </p:nvSpPr>
          <p:spPr bwMode="auto">
            <a:xfrm>
              <a:off x="4121150" y="2382837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14" name="Rectangle 1098"/>
            <p:cNvSpPr>
              <a:spLocks noChangeArrowheads="1"/>
            </p:cNvSpPr>
            <p:nvPr/>
          </p:nvSpPr>
          <p:spPr bwMode="auto">
            <a:xfrm>
              <a:off x="3779839" y="6034088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101"/>
            <p:cNvSpPr>
              <a:spLocks noChangeArrowheads="1"/>
            </p:cNvSpPr>
            <p:nvPr/>
          </p:nvSpPr>
          <p:spPr bwMode="auto">
            <a:xfrm>
              <a:off x="4121150" y="6359524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16" name="Rectangle 1102"/>
            <p:cNvSpPr>
              <a:spLocks noChangeArrowheads="1"/>
            </p:cNvSpPr>
            <p:nvPr/>
          </p:nvSpPr>
          <p:spPr bwMode="auto">
            <a:xfrm>
              <a:off x="3408364" y="6530975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17" name="Rectangle 1104"/>
            <p:cNvSpPr>
              <a:spLocks noChangeArrowheads="1"/>
            </p:cNvSpPr>
            <p:nvPr/>
          </p:nvSpPr>
          <p:spPr bwMode="auto">
            <a:xfrm>
              <a:off x="6213474" y="6034088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 dirty="0">
                <a:latin typeface="Arial" panose="020B0604020202020204" pitchFamily="34" charset="0"/>
              </a:endParaRPr>
            </a:p>
          </p:txBody>
        </p:sp>
        <p:sp>
          <p:nvSpPr>
            <p:cNvPr id="18" name="Rectangle 1108"/>
            <p:cNvSpPr>
              <a:spLocks noChangeArrowheads="1"/>
            </p:cNvSpPr>
            <p:nvPr/>
          </p:nvSpPr>
          <p:spPr bwMode="auto">
            <a:xfrm>
              <a:off x="3408364" y="3989388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19" name="Rectangle 1110"/>
            <p:cNvSpPr>
              <a:spLocks noChangeArrowheads="1"/>
            </p:cNvSpPr>
            <p:nvPr/>
          </p:nvSpPr>
          <p:spPr bwMode="auto">
            <a:xfrm>
              <a:off x="4060825" y="4148138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0" name="Rectangle 1112"/>
            <p:cNvSpPr>
              <a:spLocks noChangeArrowheads="1"/>
            </p:cNvSpPr>
            <p:nvPr/>
          </p:nvSpPr>
          <p:spPr bwMode="auto">
            <a:xfrm>
              <a:off x="6269038" y="3989388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1" name="Rectangle 1115"/>
            <p:cNvSpPr>
              <a:spLocks noChangeArrowheads="1"/>
            </p:cNvSpPr>
            <p:nvPr/>
          </p:nvSpPr>
          <p:spPr bwMode="auto">
            <a:xfrm>
              <a:off x="6842125" y="4148138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2" name="Rectangle 1117"/>
            <p:cNvSpPr>
              <a:spLocks noChangeArrowheads="1"/>
            </p:cNvSpPr>
            <p:nvPr/>
          </p:nvSpPr>
          <p:spPr bwMode="auto">
            <a:xfrm>
              <a:off x="6269038" y="2044700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3" name="Rectangle 1119"/>
            <p:cNvSpPr>
              <a:spLocks noChangeArrowheads="1"/>
            </p:cNvSpPr>
            <p:nvPr/>
          </p:nvSpPr>
          <p:spPr bwMode="auto">
            <a:xfrm>
              <a:off x="6991349" y="2203450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4" name="Rectangle 1126"/>
            <p:cNvSpPr>
              <a:spLocks noChangeArrowheads="1"/>
            </p:cNvSpPr>
            <p:nvPr/>
          </p:nvSpPr>
          <p:spPr bwMode="auto">
            <a:xfrm>
              <a:off x="4673600" y="2362200"/>
              <a:ext cx="922338" cy="31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5" name="Rectangle 1128"/>
            <p:cNvSpPr>
              <a:spLocks noChangeArrowheads="1"/>
            </p:cNvSpPr>
            <p:nvPr/>
          </p:nvSpPr>
          <p:spPr bwMode="auto">
            <a:xfrm>
              <a:off x="5540375" y="2403475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6" name="Rectangle 1131"/>
            <p:cNvSpPr>
              <a:spLocks noChangeArrowheads="1"/>
            </p:cNvSpPr>
            <p:nvPr/>
          </p:nvSpPr>
          <p:spPr bwMode="auto">
            <a:xfrm>
              <a:off x="5600702" y="2032000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7" name="Rectangle 1138"/>
            <p:cNvSpPr>
              <a:spLocks noChangeArrowheads="1"/>
            </p:cNvSpPr>
            <p:nvPr/>
          </p:nvSpPr>
          <p:spPr bwMode="auto">
            <a:xfrm>
              <a:off x="5772150" y="3017838"/>
              <a:ext cx="722313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8" name="Rectangle 1141"/>
            <p:cNvSpPr>
              <a:spLocks noChangeArrowheads="1"/>
            </p:cNvSpPr>
            <p:nvPr/>
          </p:nvSpPr>
          <p:spPr bwMode="auto">
            <a:xfrm>
              <a:off x="6505576" y="3187700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29" name="Rectangle 1152"/>
            <p:cNvSpPr>
              <a:spLocks noChangeArrowheads="1"/>
            </p:cNvSpPr>
            <p:nvPr/>
          </p:nvSpPr>
          <p:spPr bwMode="auto">
            <a:xfrm>
              <a:off x="6489700" y="5319713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0" name="Rectangle 1159"/>
            <p:cNvSpPr>
              <a:spLocks noChangeArrowheads="1"/>
            </p:cNvSpPr>
            <p:nvPr/>
          </p:nvSpPr>
          <p:spPr bwMode="auto">
            <a:xfrm>
              <a:off x="4478338" y="4314825"/>
              <a:ext cx="1435100" cy="31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1" name="Rectangle 1162"/>
            <p:cNvSpPr>
              <a:spLocks noChangeArrowheads="1"/>
            </p:cNvSpPr>
            <p:nvPr/>
          </p:nvSpPr>
          <p:spPr bwMode="auto">
            <a:xfrm>
              <a:off x="5848350" y="4356099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2" name="Rectangle 1165"/>
            <p:cNvSpPr>
              <a:spLocks noChangeArrowheads="1"/>
            </p:cNvSpPr>
            <p:nvPr/>
          </p:nvSpPr>
          <p:spPr bwMode="auto">
            <a:xfrm>
              <a:off x="5905500" y="3960812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3" name="Rectangle 1177"/>
            <p:cNvSpPr>
              <a:spLocks noChangeArrowheads="1"/>
            </p:cNvSpPr>
            <p:nvPr/>
          </p:nvSpPr>
          <p:spPr bwMode="auto">
            <a:xfrm>
              <a:off x="4446588" y="5349875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4" name="Rectangle 1178"/>
            <p:cNvSpPr>
              <a:spLocks noChangeArrowheads="1"/>
            </p:cNvSpPr>
            <p:nvPr/>
          </p:nvSpPr>
          <p:spPr bwMode="auto">
            <a:xfrm>
              <a:off x="4602163" y="5532438"/>
              <a:ext cx="565150" cy="414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5" name="Rectangle 1181"/>
            <p:cNvSpPr>
              <a:spLocks noChangeArrowheads="1"/>
            </p:cNvSpPr>
            <p:nvPr/>
          </p:nvSpPr>
          <p:spPr bwMode="auto">
            <a:xfrm>
              <a:off x="5264150" y="5662613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6" name="Rectangle 1182"/>
            <p:cNvSpPr>
              <a:spLocks noChangeArrowheads="1"/>
            </p:cNvSpPr>
            <p:nvPr/>
          </p:nvSpPr>
          <p:spPr bwMode="auto">
            <a:xfrm>
              <a:off x="6694488" y="3033713"/>
              <a:ext cx="720725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7" name="Rectangle 1185"/>
            <p:cNvSpPr>
              <a:spLocks noChangeArrowheads="1"/>
            </p:cNvSpPr>
            <p:nvPr/>
          </p:nvSpPr>
          <p:spPr bwMode="auto">
            <a:xfrm>
              <a:off x="7259638" y="3205164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sp>
          <p:nvSpPr>
            <p:cNvPr id="38" name="Rectangle 1191"/>
            <p:cNvSpPr>
              <a:spLocks noChangeArrowheads="1"/>
            </p:cNvSpPr>
            <p:nvPr/>
          </p:nvSpPr>
          <p:spPr bwMode="auto">
            <a:xfrm>
              <a:off x="7327900" y="5329237"/>
              <a:ext cx="53815" cy="2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endParaRPr lang="en-US" altLang="en-US" sz="1400" b="1">
                <a:latin typeface="Arial" panose="020B0604020202020204" pitchFamily="34" charset="0"/>
              </a:endParaRPr>
            </a:p>
          </p:txBody>
        </p:sp>
        <p:grpSp>
          <p:nvGrpSpPr>
            <p:cNvPr id="39" name="Group 1216"/>
            <p:cNvGrpSpPr>
              <a:grpSpLocks/>
            </p:cNvGrpSpPr>
            <p:nvPr/>
          </p:nvGrpSpPr>
          <p:grpSpPr bwMode="auto">
            <a:xfrm>
              <a:off x="2849563" y="2057400"/>
              <a:ext cx="2471737" cy="762000"/>
              <a:chOff x="3891" y="1584"/>
              <a:chExt cx="1768" cy="528"/>
            </a:xfrm>
          </p:grpSpPr>
          <p:grpSp>
            <p:nvGrpSpPr>
              <p:cNvPr id="89" name="Group 1134"/>
              <p:cNvGrpSpPr>
                <a:grpSpLocks/>
              </p:cNvGrpSpPr>
              <p:nvPr/>
            </p:nvGrpSpPr>
            <p:grpSpPr bwMode="auto">
              <a:xfrm>
                <a:off x="4699" y="1589"/>
                <a:ext cx="53" cy="523"/>
                <a:chOff x="4030" y="1701"/>
                <a:chExt cx="53" cy="715"/>
              </a:xfrm>
            </p:grpSpPr>
            <p:sp>
              <p:nvSpPr>
                <p:cNvPr id="95" name="Line 1132"/>
                <p:cNvSpPr>
                  <a:spLocks noChangeShapeType="1"/>
                </p:cNvSpPr>
                <p:nvPr/>
              </p:nvSpPr>
              <p:spPr bwMode="auto">
                <a:xfrm>
                  <a:off x="4050" y="1701"/>
                  <a:ext cx="5" cy="66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6" name="Freeform 1133"/>
                <p:cNvSpPr>
                  <a:spLocks/>
                </p:cNvSpPr>
                <p:nvPr/>
              </p:nvSpPr>
              <p:spPr bwMode="auto">
                <a:xfrm>
                  <a:off x="4030" y="2355"/>
                  <a:ext cx="53" cy="61"/>
                </a:xfrm>
                <a:custGeom>
                  <a:avLst/>
                  <a:gdLst>
                    <a:gd name="T0" fmla="*/ 0 w 53"/>
                    <a:gd name="T1" fmla="*/ 0 h 61"/>
                    <a:gd name="T2" fmla="*/ 28 w 53"/>
                    <a:gd name="T3" fmla="*/ 61 h 61"/>
                    <a:gd name="T4" fmla="*/ 53 w 53"/>
                    <a:gd name="T5" fmla="*/ 0 h 61"/>
                    <a:gd name="T6" fmla="*/ 0 w 53"/>
                    <a:gd name="T7" fmla="*/ 0 h 6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3"/>
                    <a:gd name="T13" fmla="*/ 0 h 61"/>
                    <a:gd name="T14" fmla="*/ 53 w 53"/>
                    <a:gd name="T15" fmla="*/ 61 h 6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3" h="61">
                      <a:moveTo>
                        <a:pt x="0" y="0"/>
                      </a:moveTo>
                      <a:lnTo>
                        <a:pt x="28" y="61"/>
                      </a:lnTo>
                      <a:lnTo>
                        <a:pt x="5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0" name="Group 1137"/>
              <p:cNvGrpSpPr>
                <a:grpSpLocks/>
              </p:cNvGrpSpPr>
              <p:nvPr/>
            </p:nvGrpSpPr>
            <p:grpSpPr bwMode="auto">
              <a:xfrm>
                <a:off x="4800" y="1584"/>
                <a:ext cx="48" cy="528"/>
                <a:chOff x="4159" y="1701"/>
                <a:chExt cx="53" cy="712"/>
              </a:xfrm>
            </p:grpSpPr>
            <p:sp>
              <p:nvSpPr>
                <p:cNvPr id="93" name="Line 1135"/>
                <p:cNvSpPr>
                  <a:spLocks noChangeShapeType="1"/>
                </p:cNvSpPr>
                <p:nvPr/>
              </p:nvSpPr>
              <p:spPr bwMode="auto">
                <a:xfrm>
                  <a:off x="4184" y="1753"/>
                  <a:ext cx="1" cy="66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Freeform 1136"/>
                <p:cNvSpPr>
                  <a:spLocks/>
                </p:cNvSpPr>
                <p:nvPr/>
              </p:nvSpPr>
              <p:spPr bwMode="auto">
                <a:xfrm>
                  <a:off x="4159" y="1701"/>
                  <a:ext cx="53" cy="60"/>
                </a:xfrm>
                <a:custGeom>
                  <a:avLst/>
                  <a:gdLst>
                    <a:gd name="T0" fmla="*/ 53 w 53"/>
                    <a:gd name="T1" fmla="*/ 60 h 60"/>
                    <a:gd name="T2" fmla="*/ 25 w 53"/>
                    <a:gd name="T3" fmla="*/ 0 h 60"/>
                    <a:gd name="T4" fmla="*/ 0 w 53"/>
                    <a:gd name="T5" fmla="*/ 60 h 60"/>
                    <a:gd name="T6" fmla="*/ 53 w 53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3"/>
                    <a:gd name="T13" fmla="*/ 0 h 60"/>
                    <a:gd name="T14" fmla="*/ 53 w 53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3" h="60">
                      <a:moveTo>
                        <a:pt x="53" y="60"/>
                      </a:moveTo>
                      <a:lnTo>
                        <a:pt x="25" y="0"/>
                      </a:lnTo>
                      <a:lnTo>
                        <a:pt x="0" y="60"/>
                      </a:lnTo>
                      <a:lnTo>
                        <a:pt x="53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1" name="Rectangle 1140"/>
              <p:cNvSpPr>
                <a:spLocks noChangeArrowheads="1"/>
              </p:cNvSpPr>
              <p:nvPr/>
            </p:nvSpPr>
            <p:spPr bwMode="auto">
              <a:xfrm>
                <a:off x="3891" y="1632"/>
                <a:ext cx="813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7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"/>
                  <a:defRPr sz="2200">
                    <a:solidFill>
                      <a:schemeClr val="tx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9BBB59"/>
                  </a:buClr>
                  <a:buSzPct val="75000"/>
                  <a:buFont typeface="Wingdings 2" panose="05020102010507070707" pitchFamily="18" charset="2"/>
                  <a:buChar char="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064A2"/>
                  </a:buClr>
                  <a:buSzPct val="70000"/>
                  <a:buFont typeface="Wingdings" panose="05000000000000000000" pitchFamily="2" charset="2"/>
                  <a:buChar char=""/>
                  <a:defRPr sz="2000">
                    <a:solidFill>
                      <a:schemeClr val="tx2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Supply Equipment</a:t>
                </a:r>
                <a:endParaRPr lang="en-US" altLang="en-US" sz="1400" b="1"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1184"/>
              <p:cNvSpPr>
                <a:spLocks noChangeArrowheads="1"/>
              </p:cNvSpPr>
              <p:nvPr/>
            </p:nvSpPr>
            <p:spPr bwMode="auto">
              <a:xfrm>
                <a:off x="4801" y="1632"/>
                <a:ext cx="858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7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"/>
                  <a:defRPr sz="2200">
                    <a:solidFill>
                      <a:schemeClr val="tx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9BBB59"/>
                  </a:buClr>
                  <a:buSzPct val="75000"/>
                  <a:buFont typeface="Wingdings 2" panose="05020102010507070707" pitchFamily="18" charset="2"/>
                  <a:buChar char="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064A2"/>
                  </a:buClr>
                  <a:buSzPct val="70000"/>
                  <a:buFont typeface="Wingdings" panose="05000000000000000000" pitchFamily="2" charset="2"/>
                  <a:buChar char=""/>
                  <a:defRPr sz="2000">
                    <a:solidFill>
                      <a:schemeClr val="tx2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4BACC6"/>
                  </a:buClr>
                  <a:buChar char="•"/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Pay for Equipment</a:t>
                </a:r>
                <a:endParaRPr lang="en-US" altLang="en-US" sz="1400" b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0" name="Group 1259"/>
            <p:cNvGrpSpPr>
              <a:grpSpLocks/>
            </p:cNvGrpSpPr>
            <p:nvPr/>
          </p:nvGrpSpPr>
          <p:grpSpPr bwMode="auto">
            <a:xfrm>
              <a:off x="4953000" y="2817813"/>
              <a:ext cx="4114800" cy="838200"/>
              <a:chOff x="3120" y="1775"/>
              <a:chExt cx="2592" cy="528"/>
            </a:xfrm>
          </p:grpSpPr>
          <p:grpSp>
            <p:nvGrpSpPr>
              <p:cNvPr id="77" name="Group 1240"/>
              <p:cNvGrpSpPr>
                <a:grpSpLocks/>
              </p:cNvGrpSpPr>
              <p:nvPr/>
            </p:nvGrpSpPr>
            <p:grpSpPr bwMode="auto">
              <a:xfrm>
                <a:off x="3120" y="1783"/>
                <a:ext cx="1494" cy="446"/>
                <a:chOff x="3120" y="1783"/>
                <a:chExt cx="1494" cy="446"/>
              </a:xfrm>
            </p:grpSpPr>
            <p:grpSp>
              <p:nvGrpSpPr>
                <p:cNvPr id="81" name="Group 1155"/>
                <p:cNvGrpSpPr>
                  <a:grpSpLocks/>
                </p:cNvGrpSpPr>
                <p:nvPr/>
              </p:nvGrpSpPr>
              <p:grpSpPr bwMode="auto">
                <a:xfrm>
                  <a:off x="3161" y="2049"/>
                  <a:ext cx="1449" cy="48"/>
                  <a:chOff x="2705" y="2581"/>
                  <a:chExt cx="1030" cy="56"/>
                </a:xfrm>
              </p:grpSpPr>
              <p:sp>
                <p:nvSpPr>
                  <p:cNvPr id="87" name="Line 1153"/>
                  <p:cNvSpPr>
                    <a:spLocks noChangeShapeType="1"/>
                  </p:cNvSpPr>
                  <p:nvPr/>
                </p:nvSpPr>
                <p:spPr bwMode="auto">
                  <a:xfrm>
                    <a:off x="2705" y="2608"/>
                    <a:ext cx="979" cy="1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8" name="Freeform 1154"/>
                  <p:cNvSpPr>
                    <a:spLocks/>
                  </p:cNvSpPr>
                  <p:nvPr/>
                </p:nvSpPr>
                <p:spPr bwMode="auto">
                  <a:xfrm>
                    <a:off x="3679" y="2581"/>
                    <a:ext cx="56" cy="56"/>
                  </a:xfrm>
                  <a:custGeom>
                    <a:avLst/>
                    <a:gdLst>
                      <a:gd name="T0" fmla="*/ 0 w 56"/>
                      <a:gd name="T1" fmla="*/ 56 h 56"/>
                      <a:gd name="T2" fmla="*/ 56 w 56"/>
                      <a:gd name="T3" fmla="*/ 29 h 56"/>
                      <a:gd name="T4" fmla="*/ 0 w 56"/>
                      <a:gd name="T5" fmla="*/ 0 h 56"/>
                      <a:gd name="T6" fmla="*/ 0 w 56"/>
                      <a:gd name="T7" fmla="*/ 56 h 5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6"/>
                      <a:gd name="T13" fmla="*/ 0 h 56"/>
                      <a:gd name="T14" fmla="*/ 56 w 56"/>
                      <a:gd name="T15" fmla="*/ 56 h 5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6" h="56">
                        <a:moveTo>
                          <a:pt x="0" y="56"/>
                        </a:moveTo>
                        <a:lnTo>
                          <a:pt x="56" y="29"/>
                        </a:lnTo>
                        <a:lnTo>
                          <a:pt x="0" y="0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" name="Group 1158"/>
                <p:cNvGrpSpPr>
                  <a:grpSpLocks/>
                </p:cNvGrpSpPr>
                <p:nvPr/>
              </p:nvGrpSpPr>
              <p:grpSpPr bwMode="auto">
                <a:xfrm>
                  <a:off x="3120" y="1954"/>
                  <a:ext cx="1494" cy="62"/>
                  <a:chOff x="2705" y="2710"/>
                  <a:chExt cx="1030" cy="55"/>
                </a:xfrm>
              </p:grpSpPr>
              <p:sp>
                <p:nvSpPr>
                  <p:cNvPr id="85" name="Line 1156"/>
                  <p:cNvSpPr>
                    <a:spLocks noChangeShapeType="1"/>
                  </p:cNvSpPr>
                  <p:nvPr/>
                </p:nvSpPr>
                <p:spPr bwMode="auto">
                  <a:xfrm>
                    <a:off x="2755" y="2736"/>
                    <a:ext cx="980" cy="1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 1157"/>
                  <p:cNvSpPr>
                    <a:spLocks/>
                  </p:cNvSpPr>
                  <p:nvPr/>
                </p:nvSpPr>
                <p:spPr bwMode="auto">
                  <a:xfrm>
                    <a:off x="2705" y="2710"/>
                    <a:ext cx="58" cy="55"/>
                  </a:xfrm>
                  <a:custGeom>
                    <a:avLst/>
                    <a:gdLst>
                      <a:gd name="T0" fmla="*/ 58 w 58"/>
                      <a:gd name="T1" fmla="*/ 0 h 55"/>
                      <a:gd name="T2" fmla="*/ 0 w 58"/>
                      <a:gd name="T3" fmla="*/ 26 h 55"/>
                      <a:gd name="T4" fmla="*/ 58 w 58"/>
                      <a:gd name="T5" fmla="*/ 55 h 55"/>
                      <a:gd name="T6" fmla="*/ 58 w 58"/>
                      <a:gd name="T7" fmla="*/ 0 h 5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8"/>
                      <a:gd name="T13" fmla="*/ 0 h 55"/>
                      <a:gd name="T14" fmla="*/ 58 w 58"/>
                      <a:gd name="T15" fmla="*/ 55 h 55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8" h="55">
                        <a:moveTo>
                          <a:pt x="58" y="0"/>
                        </a:moveTo>
                        <a:lnTo>
                          <a:pt x="0" y="26"/>
                        </a:lnTo>
                        <a:lnTo>
                          <a:pt x="58" y="5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3" name="Rectangle 1161"/>
                <p:cNvSpPr>
                  <a:spLocks noChangeArrowheads="1"/>
                </p:cNvSpPr>
                <p:nvPr/>
              </p:nvSpPr>
              <p:spPr bwMode="auto">
                <a:xfrm>
                  <a:off x="3238" y="2084"/>
                  <a:ext cx="1133" cy="1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Seeks grant &amp; loan</a:t>
                  </a:r>
                  <a:endParaRPr lang="en-US" altLang="en-US" sz="14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" name="Rectangle 1164"/>
                <p:cNvSpPr>
                  <a:spLocks noChangeArrowheads="1"/>
                </p:cNvSpPr>
                <p:nvPr/>
              </p:nvSpPr>
              <p:spPr bwMode="auto">
                <a:xfrm>
                  <a:off x="3120" y="1783"/>
                  <a:ext cx="1491" cy="1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Provide grant &amp; loan</a:t>
                  </a:r>
                  <a:endParaRPr lang="en-US" altLang="en-US" sz="14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8" name="Group 1198"/>
              <p:cNvGrpSpPr>
                <a:grpSpLocks/>
              </p:cNvGrpSpPr>
              <p:nvPr/>
            </p:nvGrpSpPr>
            <p:grpSpPr bwMode="auto">
              <a:xfrm>
                <a:off x="4618" y="1775"/>
                <a:ext cx="1094" cy="528"/>
                <a:chOff x="1104" y="2208"/>
                <a:chExt cx="1315" cy="608"/>
              </a:xfrm>
            </p:grpSpPr>
            <p:sp>
              <p:nvSpPr>
                <p:cNvPr id="79" name="Oval 1107"/>
                <p:cNvSpPr>
                  <a:spLocks noChangeArrowheads="1"/>
                </p:cNvSpPr>
                <p:nvPr/>
              </p:nvSpPr>
              <p:spPr bwMode="auto">
                <a:xfrm>
                  <a:off x="1104" y="2208"/>
                  <a:ext cx="1315" cy="608"/>
                </a:xfrm>
                <a:prstGeom prst="ellipse">
                  <a:avLst/>
                </a:prstGeom>
                <a:solidFill>
                  <a:schemeClr val="tx2"/>
                </a:solidFill>
                <a:ln w="7938">
                  <a:noFill/>
                  <a:round/>
                  <a:headEnd/>
                  <a:tailEnd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/>
                </a:p>
              </p:txBody>
            </p:sp>
            <p:sp>
              <p:nvSpPr>
                <p:cNvPr id="80" name="Rectangle 1109"/>
                <p:cNvSpPr>
                  <a:spLocks noChangeArrowheads="1"/>
                </p:cNvSpPr>
                <p:nvPr/>
              </p:nvSpPr>
              <p:spPr bwMode="auto">
                <a:xfrm>
                  <a:off x="1296" y="2400"/>
                  <a:ext cx="941" cy="2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b="1" dirty="0">
                      <a:solidFill>
                        <a:schemeClr val="bg2"/>
                      </a:solidFill>
                      <a:latin typeface="Arial" panose="020B0604020202020204" pitchFamily="34" charset="0"/>
                    </a:rPr>
                    <a:t>IDCOL</a:t>
                  </a:r>
                </a:p>
              </p:txBody>
            </p:sp>
          </p:grpSp>
        </p:grpSp>
        <p:grpSp>
          <p:nvGrpSpPr>
            <p:cNvPr id="41" name="Group 1257"/>
            <p:cNvGrpSpPr>
              <a:grpSpLocks/>
            </p:cNvGrpSpPr>
            <p:nvPr/>
          </p:nvGrpSpPr>
          <p:grpSpPr bwMode="auto">
            <a:xfrm>
              <a:off x="3097213" y="990600"/>
              <a:ext cx="5995987" cy="1066800"/>
              <a:chOff x="1951" y="624"/>
              <a:chExt cx="3777" cy="672"/>
            </a:xfrm>
          </p:grpSpPr>
          <p:grpSp>
            <p:nvGrpSpPr>
              <p:cNvPr id="64" name="Group 1229"/>
              <p:cNvGrpSpPr>
                <a:grpSpLocks/>
              </p:cNvGrpSpPr>
              <p:nvPr/>
            </p:nvGrpSpPr>
            <p:grpSpPr bwMode="auto">
              <a:xfrm>
                <a:off x="4560" y="624"/>
                <a:ext cx="1168" cy="672"/>
                <a:chOff x="4592" y="1056"/>
                <a:chExt cx="1168" cy="672"/>
              </a:xfrm>
            </p:grpSpPr>
            <p:sp>
              <p:nvSpPr>
                <p:cNvPr id="75" name="Oval 1092"/>
                <p:cNvSpPr>
                  <a:spLocks noChangeArrowheads="1"/>
                </p:cNvSpPr>
                <p:nvPr/>
              </p:nvSpPr>
              <p:spPr bwMode="auto">
                <a:xfrm>
                  <a:off x="4592" y="1056"/>
                  <a:ext cx="1168" cy="672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  <a:prstDash val="dash"/>
                  <a:headEnd/>
                  <a:tailEnd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  <a:softEdge rad="63500"/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6" name="Rectangle 1093"/>
                <p:cNvSpPr>
                  <a:spLocks noChangeArrowheads="1"/>
                </p:cNvSpPr>
                <p:nvPr/>
              </p:nvSpPr>
              <p:spPr bwMode="auto">
                <a:xfrm>
                  <a:off x="4768" y="1192"/>
                  <a:ext cx="797" cy="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lnSpc>
                      <a:spcPct val="8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6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Technical Standards Committee </a:t>
                  </a:r>
                  <a:endParaRPr lang="en-US" altLang="en-US" sz="1600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65" name="Group 1197"/>
              <p:cNvGrpSpPr>
                <a:grpSpLocks/>
              </p:cNvGrpSpPr>
              <p:nvPr/>
            </p:nvGrpSpPr>
            <p:grpSpPr bwMode="auto">
              <a:xfrm>
                <a:off x="1951" y="649"/>
                <a:ext cx="1191" cy="633"/>
                <a:chOff x="3735" y="1152"/>
                <a:chExt cx="1353" cy="633"/>
              </a:xfrm>
            </p:grpSpPr>
            <p:sp>
              <p:nvSpPr>
                <p:cNvPr id="73" name="Oval 1116"/>
                <p:cNvSpPr>
                  <a:spLocks noChangeArrowheads="1"/>
                </p:cNvSpPr>
                <p:nvPr/>
              </p:nvSpPr>
              <p:spPr bwMode="auto">
                <a:xfrm>
                  <a:off x="3735" y="1152"/>
                  <a:ext cx="1353" cy="633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7938">
                  <a:noFill/>
                  <a:round/>
                  <a:headEnd/>
                  <a:tailEnd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/>
                </a:p>
              </p:txBody>
            </p:sp>
            <p:sp>
              <p:nvSpPr>
                <p:cNvPr id="74" name="Rectangle 1118"/>
                <p:cNvSpPr>
                  <a:spLocks noChangeArrowheads="1"/>
                </p:cNvSpPr>
                <p:nvPr/>
              </p:nvSpPr>
              <p:spPr bwMode="auto">
                <a:xfrm>
                  <a:off x="3962" y="1367"/>
                  <a:ext cx="982" cy="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Suppliers</a:t>
                  </a:r>
                  <a:endParaRPr lang="en-US" altLang="en-US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66" name="Group 1239"/>
              <p:cNvGrpSpPr>
                <a:grpSpLocks/>
              </p:cNvGrpSpPr>
              <p:nvPr/>
            </p:nvGrpSpPr>
            <p:grpSpPr bwMode="auto">
              <a:xfrm>
                <a:off x="3142" y="739"/>
                <a:ext cx="1415" cy="443"/>
                <a:chOff x="3142" y="739"/>
                <a:chExt cx="1415" cy="443"/>
              </a:xfrm>
            </p:grpSpPr>
            <p:sp>
              <p:nvSpPr>
                <p:cNvPr id="67" name="Freeform 1121"/>
                <p:cNvSpPr>
                  <a:spLocks/>
                </p:cNvSpPr>
                <p:nvPr/>
              </p:nvSpPr>
              <p:spPr bwMode="auto">
                <a:xfrm>
                  <a:off x="3142" y="912"/>
                  <a:ext cx="76" cy="67"/>
                </a:xfrm>
                <a:custGeom>
                  <a:avLst/>
                  <a:gdLst>
                    <a:gd name="T0" fmla="*/ 1810153 w 56"/>
                    <a:gd name="T1" fmla="*/ 0 h 55"/>
                    <a:gd name="T2" fmla="*/ 0 w 56"/>
                    <a:gd name="T3" fmla="*/ 23690 h 55"/>
                    <a:gd name="T4" fmla="*/ 1810153 w 56"/>
                    <a:gd name="T5" fmla="*/ 45629 h 55"/>
                    <a:gd name="T6" fmla="*/ 1810153 w 56"/>
                    <a:gd name="T7" fmla="*/ 0 h 5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6"/>
                    <a:gd name="T13" fmla="*/ 0 h 55"/>
                    <a:gd name="T14" fmla="*/ 56 w 56"/>
                    <a:gd name="T15" fmla="*/ 55 h 5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6" h="55">
                      <a:moveTo>
                        <a:pt x="56" y="0"/>
                      </a:moveTo>
                      <a:lnTo>
                        <a:pt x="0" y="29"/>
                      </a:lnTo>
                      <a:lnTo>
                        <a:pt x="56" y="5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8" name="Group 1125"/>
                <p:cNvGrpSpPr>
                  <a:grpSpLocks/>
                </p:cNvGrpSpPr>
                <p:nvPr/>
              </p:nvGrpSpPr>
              <p:grpSpPr bwMode="auto">
                <a:xfrm>
                  <a:off x="3142" y="989"/>
                  <a:ext cx="1415" cy="67"/>
                  <a:chOff x="2700" y="1357"/>
                  <a:chExt cx="1045" cy="55"/>
                </a:xfrm>
              </p:grpSpPr>
              <p:sp>
                <p:nvSpPr>
                  <p:cNvPr id="71" name="Line 11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00" y="1383"/>
                    <a:ext cx="994" cy="1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" name="Freeform 1124"/>
                  <p:cNvSpPr>
                    <a:spLocks/>
                  </p:cNvSpPr>
                  <p:nvPr/>
                </p:nvSpPr>
                <p:spPr bwMode="auto">
                  <a:xfrm>
                    <a:off x="3689" y="1357"/>
                    <a:ext cx="56" cy="55"/>
                  </a:xfrm>
                  <a:custGeom>
                    <a:avLst/>
                    <a:gdLst>
                      <a:gd name="T0" fmla="*/ 0 w 56"/>
                      <a:gd name="T1" fmla="*/ 55 h 55"/>
                      <a:gd name="T2" fmla="*/ 56 w 56"/>
                      <a:gd name="T3" fmla="*/ 28 h 55"/>
                      <a:gd name="T4" fmla="*/ 0 w 56"/>
                      <a:gd name="T5" fmla="*/ 0 h 55"/>
                      <a:gd name="T6" fmla="*/ 0 w 56"/>
                      <a:gd name="T7" fmla="*/ 55 h 5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6"/>
                      <a:gd name="T13" fmla="*/ 0 h 55"/>
                      <a:gd name="T14" fmla="*/ 56 w 56"/>
                      <a:gd name="T15" fmla="*/ 55 h 55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6" h="55">
                        <a:moveTo>
                          <a:pt x="0" y="55"/>
                        </a:moveTo>
                        <a:lnTo>
                          <a:pt x="56" y="28"/>
                        </a:lnTo>
                        <a:lnTo>
                          <a:pt x="0" y="0"/>
                        </a:lnTo>
                        <a:lnTo>
                          <a:pt x="0" y="5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9" name="Rectangle 1127"/>
                <p:cNvSpPr>
                  <a:spLocks noChangeArrowheads="1"/>
                </p:cNvSpPr>
                <p:nvPr/>
              </p:nvSpPr>
              <p:spPr bwMode="auto">
                <a:xfrm>
                  <a:off x="3420" y="1037"/>
                  <a:ext cx="896" cy="1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Seeks approval</a:t>
                  </a:r>
                  <a:endParaRPr lang="en-US" altLang="en-US" sz="14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0" name="Rectangle 1130"/>
                <p:cNvSpPr>
                  <a:spLocks noChangeArrowheads="1"/>
                </p:cNvSpPr>
                <p:nvPr/>
              </p:nvSpPr>
              <p:spPr bwMode="auto">
                <a:xfrm>
                  <a:off x="3285" y="739"/>
                  <a:ext cx="1059" cy="1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Provides approval</a:t>
                  </a:r>
                  <a:endParaRPr lang="en-US" altLang="en-US" sz="1400" b="1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2" name="Group 1258"/>
            <p:cNvGrpSpPr>
              <a:grpSpLocks/>
            </p:cNvGrpSpPr>
            <p:nvPr/>
          </p:nvGrpSpPr>
          <p:grpSpPr bwMode="auto">
            <a:xfrm>
              <a:off x="2281239" y="3560763"/>
              <a:ext cx="2768601" cy="2490788"/>
              <a:chOff x="1437" y="2243"/>
              <a:chExt cx="1744" cy="1569"/>
            </a:xfrm>
          </p:grpSpPr>
          <p:grpSp>
            <p:nvGrpSpPr>
              <p:cNvPr id="56" name="Group 1234"/>
              <p:cNvGrpSpPr>
                <a:grpSpLocks/>
              </p:cNvGrpSpPr>
              <p:nvPr/>
            </p:nvGrpSpPr>
            <p:grpSpPr bwMode="auto">
              <a:xfrm>
                <a:off x="1655" y="3332"/>
                <a:ext cx="1107" cy="480"/>
                <a:chOff x="1549" y="3640"/>
                <a:chExt cx="1116" cy="480"/>
              </a:xfrm>
            </p:grpSpPr>
            <p:sp>
              <p:nvSpPr>
                <p:cNvPr id="62" name="Oval 1103"/>
                <p:cNvSpPr>
                  <a:spLocks noChangeArrowheads="1"/>
                </p:cNvSpPr>
                <p:nvPr/>
              </p:nvSpPr>
              <p:spPr bwMode="auto">
                <a:xfrm>
                  <a:off x="1549" y="3640"/>
                  <a:ext cx="1116" cy="480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7938">
                  <a:noFill/>
                  <a:round/>
                  <a:headEnd/>
                  <a:tailEnd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/>
                </a:p>
              </p:txBody>
            </p:sp>
            <p:sp>
              <p:nvSpPr>
                <p:cNvPr id="63" name="Rectangle 1105"/>
                <p:cNvSpPr>
                  <a:spLocks noChangeArrowheads="1"/>
                </p:cNvSpPr>
                <p:nvPr/>
              </p:nvSpPr>
              <p:spPr bwMode="auto">
                <a:xfrm>
                  <a:off x="1725" y="3754"/>
                  <a:ext cx="820" cy="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Household</a:t>
                  </a:r>
                  <a:endParaRPr lang="en-US" altLang="en-US" sz="1800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250"/>
              <p:cNvGrpSpPr>
                <a:grpSpLocks/>
              </p:cNvGrpSpPr>
              <p:nvPr/>
            </p:nvGrpSpPr>
            <p:grpSpPr bwMode="auto">
              <a:xfrm>
                <a:off x="1437" y="2243"/>
                <a:ext cx="1744" cy="1089"/>
                <a:chOff x="1437" y="2243"/>
                <a:chExt cx="1744" cy="1089"/>
              </a:xfrm>
            </p:grpSpPr>
            <p:sp>
              <p:nvSpPr>
                <p:cNvPr id="58" name="Line 1142"/>
                <p:cNvSpPr>
                  <a:spLocks noChangeShapeType="1"/>
                </p:cNvSpPr>
                <p:nvPr/>
              </p:nvSpPr>
              <p:spPr bwMode="auto">
                <a:xfrm>
                  <a:off x="2147" y="2270"/>
                  <a:ext cx="0" cy="106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1145"/>
                <p:cNvSpPr>
                  <a:spLocks noChangeShapeType="1"/>
                </p:cNvSpPr>
                <p:nvPr/>
              </p:nvSpPr>
              <p:spPr bwMode="auto">
                <a:xfrm flipH="1">
                  <a:off x="2245" y="2243"/>
                  <a:ext cx="5" cy="106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Rectangle 1151"/>
                <p:cNvSpPr>
                  <a:spLocks noChangeArrowheads="1"/>
                </p:cNvSpPr>
                <p:nvPr/>
              </p:nvSpPr>
              <p:spPr bwMode="auto">
                <a:xfrm>
                  <a:off x="1437" y="2688"/>
                  <a:ext cx="647" cy="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r" eaLnBrk="1" hangingPunct="1">
                    <a:lnSpc>
                      <a:spcPct val="8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Sells SHS &amp; provide service</a:t>
                  </a:r>
                  <a:endParaRPr lang="en-US" altLang="en-US" sz="14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1" name="Rectangle 1187"/>
                <p:cNvSpPr>
                  <a:spLocks noChangeArrowheads="1"/>
                </p:cNvSpPr>
                <p:nvPr/>
              </p:nvSpPr>
              <p:spPr bwMode="auto">
                <a:xfrm>
                  <a:off x="2303" y="2699"/>
                  <a:ext cx="878" cy="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Pay down-payment &amp; installment </a:t>
                  </a:r>
                  <a:endParaRPr lang="en-US" altLang="en-US" sz="1400" b="1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3" name="Group 1256"/>
            <p:cNvGrpSpPr>
              <a:grpSpLocks/>
            </p:cNvGrpSpPr>
            <p:nvPr/>
          </p:nvGrpSpPr>
          <p:grpSpPr bwMode="auto">
            <a:xfrm>
              <a:off x="76200" y="2819400"/>
              <a:ext cx="4870450" cy="914400"/>
              <a:chOff x="48" y="1776"/>
              <a:chExt cx="3068" cy="576"/>
            </a:xfrm>
          </p:grpSpPr>
          <p:grpSp>
            <p:nvGrpSpPr>
              <p:cNvPr id="45" name="Group 1200"/>
              <p:cNvGrpSpPr>
                <a:grpSpLocks/>
              </p:cNvGrpSpPr>
              <p:nvPr/>
            </p:nvGrpSpPr>
            <p:grpSpPr bwMode="auto">
              <a:xfrm>
                <a:off x="1968" y="1776"/>
                <a:ext cx="1148" cy="510"/>
                <a:chOff x="3735" y="2416"/>
                <a:chExt cx="1305" cy="608"/>
              </a:xfrm>
            </p:grpSpPr>
            <p:sp>
              <p:nvSpPr>
                <p:cNvPr id="54" name="Oval 1111"/>
                <p:cNvSpPr>
                  <a:spLocks noChangeArrowheads="1"/>
                </p:cNvSpPr>
                <p:nvPr/>
              </p:nvSpPr>
              <p:spPr bwMode="auto">
                <a:xfrm>
                  <a:off x="3735" y="2416"/>
                  <a:ext cx="1305" cy="608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7938">
                  <a:noFill/>
                  <a:round/>
                  <a:headEnd/>
                  <a:tailEnd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/>
                </a:p>
              </p:txBody>
            </p:sp>
            <p:sp>
              <p:nvSpPr>
                <p:cNvPr id="55" name="Rectangle 1113"/>
                <p:cNvSpPr>
                  <a:spLocks noChangeArrowheads="1"/>
                </p:cNvSpPr>
                <p:nvPr/>
              </p:nvSpPr>
              <p:spPr bwMode="auto">
                <a:xfrm>
                  <a:off x="4058" y="2622"/>
                  <a:ext cx="726" cy="2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8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NGO/PO</a:t>
                  </a:r>
                  <a:endParaRPr lang="en-US" altLang="en-US" sz="1800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46" name="Group 1254"/>
              <p:cNvGrpSpPr>
                <a:grpSpLocks/>
              </p:cNvGrpSpPr>
              <p:nvPr/>
            </p:nvGrpSpPr>
            <p:grpSpPr bwMode="auto">
              <a:xfrm>
                <a:off x="48" y="1776"/>
                <a:ext cx="1095" cy="576"/>
                <a:chOff x="48" y="1776"/>
                <a:chExt cx="1095" cy="576"/>
              </a:xfrm>
            </p:grpSpPr>
            <p:sp>
              <p:nvSpPr>
                <p:cNvPr id="52" name="Oval 1219"/>
                <p:cNvSpPr>
                  <a:spLocks noChangeArrowheads="1"/>
                </p:cNvSpPr>
                <p:nvPr/>
              </p:nvSpPr>
              <p:spPr bwMode="auto">
                <a:xfrm>
                  <a:off x="48" y="1776"/>
                  <a:ext cx="1095" cy="576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  <a:prstDash val="dash"/>
                  <a:headEnd/>
                  <a:tailEnd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  <a:softEdge rad="63500"/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" name="Rectangle 1220"/>
                <p:cNvSpPr>
                  <a:spLocks noChangeArrowheads="1"/>
                </p:cNvSpPr>
                <p:nvPr/>
              </p:nvSpPr>
              <p:spPr bwMode="auto">
                <a:xfrm>
                  <a:off x="110" y="1945"/>
                  <a:ext cx="953" cy="2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lnSpc>
                      <a:spcPct val="8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6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PO Selection Committee</a:t>
                  </a:r>
                  <a:endParaRPr lang="en-US" altLang="en-US" sz="16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47" name="Group 1237"/>
              <p:cNvGrpSpPr>
                <a:grpSpLocks/>
              </p:cNvGrpSpPr>
              <p:nvPr/>
            </p:nvGrpSpPr>
            <p:grpSpPr bwMode="auto">
              <a:xfrm>
                <a:off x="1109" y="1827"/>
                <a:ext cx="843" cy="462"/>
                <a:chOff x="1070" y="2163"/>
                <a:chExt cx="850" cy="462"/>
              </a:xfrm>
            </p:grpSpPr>
            <p:sp>
              <p:nvSpPr>
                <p:cNvPr id="48" name="Line 1224"/>
                <p:cNvSpPr>
                  <a:spLocks noChangeShapeType="1"/>
                </p:cNvSpPr>
                <p:nvPr/>
              </p:nvSpPr>
              <p:spPr bwMode="auto">
                <a:xfrm flipH="1">
                  <a:off x="1104" y="2352"/>
                  <a:ext cx="8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9" name="Text Box 1225"/>
                <p:cNvSpPr txBox="1">
                  <a:spLocks noChangeArrowheads="1"/>
                </p:cNvSpPr>
                <p:nvPr/>
              </p:nvSpPr>
              <p:spPr bwMode="auto">
                <a:xfrm>
                  <a:off x="1070" y="2446"/>
                  <a:ext cx="816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lnSpc>
                      <a:spcPct val="8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latin typeface="Arial" panose="020B0604020202020204" pitchFamily="34" charset="0"/>
                    </a:rPr>
                    <a:t>Select POs</a:t>
                  </a:r>
                </a:p>
              </p:txBody>
            </p:sp>
            <p:sp>
              <p:nvSpPr>
                <p:cNvPr id="50" name="Line 1226"/>
                <p:cNvSpPr>
                  <a:spLocks noChangeShapeType="1"/>
                </p:cNvSpPr>
                <p:nvPr/>
              </p:nvSpPr>
              <p:spPr bwMode="auto">
                <a:xfrm>
                  <a:off x="1104" y="2448"/>
                  <a:ext cx="8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1" name="Text Box 1227"/>
                <p:cNvSpPr txBox="1">
                  <a:spLocks noChangeArrowheads="1"/>
                </p:cNvSpPr>
                <p:nvPr/>
              </p:nvSpPr>
              <p:spPr bwMode="auto">
                <a:xfrm>
                  <a:off x="1159" y="2163"/>
                  <a:ext cx="720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7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"/>
                    <a:defRPr sz="22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9BBB59"/>
                    </a:buClr>
                    <a:buSzPct val="75000"/>
                    <a:buFont typeface="Wingdings 2" panose="05020102010507070707" pitchFamily="18" charset="2"/>
                    <a:buChar char="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064A2"/>
                    </a:buClr>
                    <a:buSzPct val="70000"/>
                    <a:buFont typeface="Wingdings" panose="05000000000000000000" pitchFamily="2" charset="2"/>
                    <a:buChar char=""/>
                    <a:defRPr sz="2000">
                      <a:solidFill>
                        <a:schemeClr val="tx2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4BACC6"/>
                    </a:buClr>
                    <a:buChar char="•"/>
                    <a:defRPr sz="20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algn="ctr" eaLnBrk="1" hangingPunct="1">
                    <a:lnSpc>
                      <a:spcPct val="8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1400" b="1">
                      <a:latin typeface="Arial" panose="020B0604020202020204" pitchFamily="34" charset="0"/>
                    </a:rPr>
                    <a:t>Applies</a:t>
                  </a:r>
                </a:p>
              </p:txBody>
            </p:sp>
          </p:grpSp>
        </p:grpSp>
        <p:sp>
          <p:nvSpPr>
            <p:cNvPr id="44" name="Text Box 1248"/>
            <p:cNvSpPr txBox="1">
              <a:spLocks noChangeArrowheads="1"/>
            </p:cNvSpPr>
            <p:nvPr/>
          </p:nvSpPr>
          <p:spPr bwMode="auto">
            <a:xfrm>
              <a:off x="7010400" y="4038600"/>
              <a:ext cx="1143000" cy="329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7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"/>
                <a:defRPr sz="2200">
                  <a:solidFill>
                    <a:schemeClr val="tx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9BBB59"/>
                </a:buClr>
                <a:buSzPct val="75000"/>
                <a:buFont typeface="Wingdings 2" panose="05020102010507070707" pitchFamily="18" charset="2"/>
                <a:buChar char="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8064A2"/>
                </a:buClr>
                <a:buSzPct val="70000"/>
                <a:buFont typeface="Wingdings" panose="05000000000000000000" pitchFamily="2" charset="2"/>
                <a:buChar char=""/>
                <a:defRPr sz="2000">
                  <a:solidFill>
                    <a:schemeClr val="tx2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4BACC6"/>
                </a:buClr>
                <a:buChar char="•"/>
                <a:defRPr sz="2000">
                  <a:solidFill>
                    <a:schemeClr val="tx1"/>
                  </a:solidFill>
                  <a:latin typeface="Georgia" panose="02040502050405020303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400" b="1">
                <a:latin typeface="Arial" panose="020B0604020202020204" pitchFamily="34" charset="0"/>
              </a:endParaRPr>
            </a:p>
          </p:txBody>
        </p:sp>
      </p:grpSp>
      <p:sp>
        <p:nvSpPr>
          <p:cNvPr id="97" name="Line 1156"/>
          <p:cNvSpPr>
            <a:spLocks noChangeShapeType="1"/>
          </p:cNvSpPr>
          <p:nvPr/>
        </p:nvSpPr>
        <p:spPr bwMode="auto">
          <a:xfrm>
            <a:off x="5562601" y="1627496"/>
            <a:ext cx="19050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" name="Oval 1219"/>
          <p:cNvSpPr>
            <a:spLocks noChangeArrowheads="1"/>
          </p:cNvSpPr>
          <p:nvPr/>
        </p:nvSpPr>
        <p:spPr bwMode="auto">
          <a:xfrm>
            <a:off x="5481415" y="4267200"/>
            <a:ext cx="1605185" cy="85413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dash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Rectangle 1113"/>
          <p:cNvSpPr>
            <a:spLocks noChangeArrowheads="1"/>
          </p:cNvSpPr>
          <p:nvPr/>
        </p:nvSpPr>
        <p:spPr bwMode="auto">
          <a:xfrm>
            <a:off x="5749456" y="4491335"/>
            <a:ext cx="1067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9BBB59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064A2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Operations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Committee</a:t>
            </a:r>
            <a:endParaRPr lang="en-US" altLang="en-US" sz="1500" b="1" dirty="0">
              <a:latin typeface="Arial" panose="020B0604020202020204" pitchFamily="34" charset="0"/>
            </a:endParaRPr>
          </a:p>
        </p:txBody>
      </p:sp>
      <p:sp>
        <p:nvSpPr>
          <p:cNvPr id="191" name="Oval 1111"/>
          <p:cNvSpPr>
            <a:spLocks noChangeArrowheads="1"/>
          </p:cNvSpPr>
          <p:nvPr/>
        </p:nvSpPr>
        <p:spPr bwMode="auto">
          <a:xfrm>
            <a:off x="7391400" y="4114800"/>
            <a:ext cx="1682879" cy="9906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7938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n-US" sz="15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2" name="Rectangle 1105"/>
          <p:cNvSpPr>
            <a:spLocks noChangeArrowheads="1"/>
          </p:cNvSpPr>
          <p:nvPr/>
        </p:nvSpPr>
        <p:spPr bwMode="auto">
          <a:xfrm>
            <a:off x="7556054" y="4495800"/>
            <a:ext cx="13593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9BBB59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064A2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Government</a:t>
            </a:r>
            <a:endParaRPr lang="en-US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193" name="Oval 1111"/>
          <p:cNvSpPr>
            <a:spLocks noChangeArrowheads="1"/>
          </p:cNvSpPr>
          <p:nvPr/>
        </p:nvSpPr>
        <p:spPr bwMode="auto">
          <a:xfrm>
            <a:off x="7461121" y="5493325"/>
            <a:ext cx="1682879" cy="10598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7938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4" name="Rectangle 1093"/>
          <p:cNvSpPr>
            <a:spLocks noChangeArrowheads="1"/>
          </p:cNvSpPr>
          <p:nvPr/>
        </p:nvSpPr>
        <p:spPr bwMode="auto">
          <a:xfrm>
            <a:off x="7620000" y="5854446"/>
            <a:ext cx="1347716" cy="39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9BBB59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064A2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Development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Partners</a:t>
            </a:r>
            <a:endParaRPr lang="en-US" altLang="en-US" sz="1600" b="1" dirty="0">
              <a:latin typeface="Arial" panose="020B0604020202020204" pitchFamily="34" charset="0"/>
            </a:endParaRPr>
          </a:p>
        </p:txBody>
      </p:sp>
      <p:cxnSp>
        <p:nvCxnSpPr>
          <p:cNvPr id="195" name="Straight Arrow Connector 194"/>
          <p:cNvCxnSpPr>
            <a:endCxn id="189" idx="1"/>
          </p:cNvCxnSpPr>
          <p:nvPr/>
        </p:nvCxnSpPr>
        <p:spPr>
          <a:xfrm>
            <a:off x="4953000" y="3657600"/>
            <a:ext cx="763489" cy="734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flipH="1">
            <a:off x="6781800" y="3581400"/>
            <a:ext cx="942976" cy="76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>
            <a:off x="8382000" y="3733800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V="1">
            <a:off x="8229600" y="3719513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>
            <a:off x="8382000" y="5105400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flipV="1">
            <a:off x="8229600" y="5091113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020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Mode of Financing: an Example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102" name="Group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00717"/>
              </p:ext>
            </p:extLst>
          </p:nvPr>
        </p:nvGraphicFramePr>
        <p:xfrm>
          <a:off x="1295400" y="1295400"/>
          <a:ext cx="7543800" cy="4864419"/>
        </p:xfrm>
        <a:graphic>
          <a:graphicData uri="http://schemas.openxmlformats.org/drawingml/2006/table">
            <a:tbl>
              <a:tblPr bandRow="1">
                <a:tableStyleId>{ED083AE6-46FA-4A59-8FB0-9F97EB10719F}</a:tableStyleId>
              </a:tblPr>
              <a:tblGrid>
                <a:gridCol w="5486400"/>
                <a:gridCol w="2057400"/>
              </a:tblGrid>
              <a:tr h="446088">
                <a:tc>
                  <a:txBody>
                    <a:bodyPr/>
                    <a:lstStyle/>
                    <a:p>
                      <a:pPr marL="1158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(a) Market Price of a 20Wp SHS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193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85725" marT="9525" marB="0" anchor="ctr"/>
                </a:tc>
              </a:tr>
              <a:tr h="446088">
                <a:tc>
                  <a:txBody>
                    <a:bodyPr/>
                    <a:lstStyle/>
                    <a:p>
                      <a:pPr marL="1158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(b) Buy-down grant</a:t>
                      </a:r>
                      <a:endParaRPr kumimoji="0" lang="en-US" sz="20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20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85725" marT="9525" marB="0" anchor="ctr"/>
                </a:tc>
              </a:tr>
              <a:tr h="446088">
                <a:tc>
                  <a:txBody>
                    <a:bodyPr/>
                    <a:lstStyle/>
                    <a:p>
                      <a:pPr marL="1158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(c) System Price for Household [(a)-(b)]</a:t>
                      </a:r>
                      <a:endParaRPr kumimoji="0" lang="en-US" sz="2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173</a:t>
                      </a:r>
                      <a:endParaRPr kumimoji="0" 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85725" marT="9525" marB="0" anchor="ctr"/>
                </a:tc>
              </a:tr>
              <a:tr h="446088">
                <a:tc>
                  <a:txBody>
                    <a:bodyPr/>
                    <a:lstStyle/>
                    <a:p>
                      <a:pPr marL="1158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(d) Down payment from household to PO [10% of (c)]</a:t>
                      </a:r>
                      <a:endParaRPr kumimoji="0" lang="en-US" sz="20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17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85725" marT="9525" marB="0" anchor="ctr"/>
                </a:tc>
              </a:tr>
              <a:tr h="447675">
                <a:tc>
                  <a:txBody>
                    <a:bodyPr/>
                    <a:lstStyle/>
                    <a:p>
                      <a:pPr marL="1158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(e) PO loan to household [(c)-(d)]</a:t>
                      </a:r>
                      <a:endParaRPr kumimoji="0" lang="en-US" sz="20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156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85725" marT="9525" marB="0" anchor="ctr"/>
                </a:tc>
              </a:tr>
              <a:tr h="325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      Loan Tenor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3 years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294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      Interest Rate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16% p.a.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29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      Monthly Installment Amount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5.40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297813">
                <a:tc>
                  <a:txBody>
                    <a:bodyPr/>
                    <a:lstStyle/>
                    <a:p>
                      <a:pPr marL="1158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(f) IDCOL Refinance [70%~80% of (e)]</a:t>
                      </a:r>
                      <a:endParaRPr kumimoji="0" lang="en-US" sz="20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USD 109 ~ 125</a:t>
                      </a:r>
                      <a:endParaRPr kumimoji="0" lang="en-US" sz="20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264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      Loan Tenor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5~7 years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264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       Interest Rate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eorgia" panose="02040502050405020303" pitchFamily="18" charset="0"/>
                        </a:rPr>
                        <a:t>6~9% p.a.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917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762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Key Program Features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6" name="Vertical Text Placeholder 3"/>
          <p:cNvSpPr txBox="1">
            <a:spLocks/>
          </p:cNvSpPr>
          <p:nvPr/>
        </p:nvSpPr>
        <p:spPr bwMode="auto">
          <a:xfrm>
            <a:off x="1143000" y="1143000"/>
            <a:ext cx="7391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eaLnBrk="1" hangingPunct="1">
              <a:lnSpc>
                <a:spcPct val="120000"/>
              </a:lnSpc>
              <a:buClr>
                <a:srgbClr val="4F81BD"/>
              </a:buClr>
              <a:buSzPct val="85000"/>
            </a:pPr>
            <a:r>
              <a:rPr lang="en-US" altLang="en-US" sz="2500" b="1" dirty="0">
                <a:solidFill>
                  <a:srgbClr val="4F6228"/>
                </a:solidFill>
                <a:latin typeface="Georgia" panose="02040502050405020303" pitchFamily="18" charset="0"/>
                <a:sym typeface="Wingdings 2" panose="05020102010507070707" pitchFamily="18" charset="2"/>
              </a:rPr>
              <a:t>Output based Subsidy and Credit Support:</a:t>
            </a:r>
            <a:endParaRPr lang="en-US" altLang="en-US" sz="2500" dirty="0">
              <a:solidFill>
                <a:srgbClr val="4F6228"/>
              </a:solidFill>
              <a:latin typeface="Georgia" panose="02040502050405020303" pitchFamily="18" charset="0"/>
              <a:sym typeface="Wingdings 2" panose="05020102010507070707" pitchFamily="18" charset="2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722907412"/>
              </p:ext>
            </p:extLst>
          </p:nvPr>
        </p:nvGraphicFramePr>
        <p:xfrm>
          <a:off x="990600" y="2133600"/>
          <a:ext cx="8153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4962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Key Program Features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498080" cy="4038600"/>
          </a:xfrm>
        </p:spPr>
        <p:txBody>
          <a:bodyPr>
            <a:normAutofit/>
          </a:bodyPr>
          <a:lstStyle/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2000" dirty="0">
                <a:latin typeface="Georgia" panose="02040502050405020303" pitchFamily="18" charset="0"/>
                <a:cs typeface="Times New Roman" pitchFamily="18" charset="0"/>
              </a:rPr>
              <a:t>As grid electricity is already subsidized, the SHS Program focuses only the off-grid areas to avoid duplication of subsidy schemes;</a:t>
            </a: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Times New Roman" pitchFamily="18" charset="0"/>
              </a:rPr>
              <a:t>Initial range of SHSs supported was 30~130wp, however, later 10~20wp was also introduced to serve the lower income segment.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Times New Roman" pitchFamily="18" charset="0"/>
            </a:endParaRP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000" dirty="0">
                <a:latin typeface="Georgia" panose="02040502050405020303" pitchFamily="18" charset="0"/>
                <a:cs typeface="Times New Roman" pitchFamily="18" charset="0"/>
                <a:sym typeface="Wingdings 2" pitchFamily="18" charset="2"/>
              </a:rPr>
              <a:t>Fixed subsidy for all system sizes, meaning a larger percentage of subsidy for smaller systems usually availed by the poorer segment of the society.</a:t>
            </a:r>
          </a:p>
          <a:p>
            <a:pPr algn="just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6" name="Vertical Text Placeholder 3"/>
          <p:cNvSpPr txBox="1">
            <a:spLocks/>
          </p:cNvSpPr>
          <p:nvPr/>
        </p:nvSpPr>
        <p:spPr bwMode="auto">
          <a:xfrm>
            <a:off x="1444625" y="1371600"/>
            <a:ext cx="57181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eaLnBrk="1" hangingPunct="1">
              <a:lnSpc>
                <a:spcPct val="120000"/>
              </a:lnSpc>
              <a:buClr>
                <a:srgbClr val="4F81BD"/>
              </a:buClr>
              <a:buSzPct val="85000"/>
            </a:pPr>
            <a:r>
              <a:rPr lang="en-US" altLang="en-US" b="1" dirty="0">
                <a:solidFill>
                  <a:srgbClr val="007434"/>
                </a:solidFill>
                <a:latin typeface="Georgia" panose="02040502050405020303" pitchFamily="18" charset="0"/>
                <a:sym typeface="Wingdings 2" panose="05020102010507070707" pitchFamily="18" charset="2"/>
              </a:rPr>
              <a:t>Targeted Subsidy with More for the Poor</a:t>
            </a:r>
            <a:r>
              <a:rPr lang="en-US" altLang="en-US" sz="1600" b="1" dirty="0">
                <a:solidFill>
                  <a:srgbClr val="007434"/>
                </a:solidFill>
                <a:latin typeface="Georgia" panose="02040502050405020303" pitchFamily="18" charset="0"/>
                <a:sym typeface="Wingdings 2" panose="05020102010507070707" pitchFamily="18" charset="2"/>
              </a:rPr>
              <a:t>:</a:t>
            </a:r>
            <a:endParaRPr lang="en-US" altLang="en-US" dirty="0">
              <a:solidFill>
                <a:srgbClr val="007434"/>
              </a:solidFill>
              <a:latin typeface="Georgia" panose="02040502050405020303" pitchFamily="18" charset="0"/>
              <a:sym typeface="Wingdings 2" panose="050201020105070707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41824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00"/>
            </a:gs>
            <a:gs pos="100000">
              <a:srgbClr val="00B050"/>
            </a:gs>
            <a:gs pos="18000">
              <a:srgbClr val="0A056F"/>
            </a:gs>
            <a:gs pos="6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2800" b="1" dirty="0">
                <a:solidFill>
                  <a:srgbClr val="003399"/>
                </a:solidFill>
                <a:effectLst/>
                <a:latin typeface="Georgia" panose="02040502050405020303" pitchFamily="18" charset="0"/>
                <a:cs typeface="Calibri" panose="020F0502020204030204" pitchFamily="34" charset="0"/>
                <a:sym typeface="Wingdings 2" pitchFamily="18" charset="2"/>
              </a:rPr>
              <a:t>Key Program Features</a:t>
            </a:r>
            <a:endParaRPr lang="en-US" sz="2800" b="1" dirty="0">
              <a:solidFill>
                <a:srgbClr val="003399"/>
              </a:solidFill>
              <a:effectLst/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98080" cy="4343400"/>
          </a:xfrm>
        </p:spPr>
        <p:txBody>
          <a:bodyPr>
            <a:noAutofit/>
          </a:bodyPr>
          <a:lstStyle/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1800" dirty="0">
                <a:latin typeface="Georgia" panose="02040502050405020303" pitchFamily="18" charset="0"/>
                <a:cs typeface="Times New Roman" pitchFamily="18" charset="0"/>
              </a:rPr>
              <a:t>Only TSC approved equipment and suppliers are eligible to supply.</a:t>
            </a: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Times New Roman" pitchFamily="18" charset="0"/>
              </a:rPr>
              <a:t>All suppliers are required to provide 20-year warranty for the panel, 5-year warranty for battery and 3-year for the charge controller.</a:t>
            </a: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1800" dirty="0">
                <a:latin typeface="Georgia" panose="02040502050405020303" pitchFamily="18" charset="0"/>
                <a:cs typeface="Times New Roman" pitchFamily="18" charset="0"/>
              </a:rPr>
              <a:t>POs provide minimum 3-year free after sales service and enter into yearly maintenance agreements with households afterwards.</a:t>
            </a: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Times New Roman" pitchFamily="18" charset="0"/>
              </a:rPr>
              <a:t>150 quality inspectors of IDCOL monitor the quality of SHS components and after sales service of POs from 12 regional offices of IDCOL.</a:t>
            </a: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1800" dirty="0">
                <a:latin typeface="Georgia" panose="02040502050405020303" pitchFamily="18" charset="0"/>
                <a:cs typeface="Times New Roman" pitchFamily="18" charset="0"/>
              </a:rPr>
              <a:t>IDCOL officials and independent technical auditors conduct random re-verification of systems.</a:t>
            </a:r>
          </a:p>
          <a:p>
            <a:pPr marL="342900" lvl="2" indent="-342900" algn="just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Times New Roman" pitchFamily="18" charset="0"/>
              </a:rPr>
              <a:t>A dedicated call centre at IDCOL Head Office lodges customer complains and mitigate the same.</a:t>
            </a:r>
            <a:endParaRPr lang="en-US" sz="18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Times New Roman" pitchFamily="18" charset="0"/>
              <a:sym typeface="Wingdings 2" pitchFamily="18" charset="2"/>
            </a:endParaRPr>
          </a:p>
          <a:p>
            <a:pPr algn="just"/>
            <a:endParaRPr lang="en-US" sz="1700" dirty="0">
              <a:latin typeface="Georgia" panose="02040502050405020303" pitchFamily="18" charset="0"/>
            </a:endParaRPr>
          </a:p>
        </p:txBody>
      </p:sp>
      <p:sp>
        <p:nvSpPr>
          <p:cNvPr id="6" name="Vertical Text Placeholder 3"/>
          <p:cNvSpPr txBox="1">
            <a:spLocks/>
          </p:cNvSpPr>
          <p:nvPr/>
        </p:nvSpPr>
        <p:spPr bwMode="auto">
          <a:xfrm>
            <a:off x="1444625" y="1371600"/>
            <a:ext cx="62515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>
              <a:lnSpc>
                <a:spcPct val="120000"/>
              </a:lnSpc>
              <a:buClr>
                <a:srgbClr val="4F81BD"/>
              </a:buClr>
              <a:buSzPct val="85000"/>
            </a:pPr>
            <a:r>
              <a:rPr lang="en-US" altLang="en-US" b="1" dirty="0">
                <a:solidFill>
                  <a:srgbClr val="007434"/>
                </a:solidFill>
                <a:latin typeface="Georgia" panose="02040502050405020303" pitchFamily="18" charset="0"/>
                <a:sym typeface="Wingdings 2" panose="05020102010507070707" pitchFamily="18" charset="2"/>
              </a:rPr>
              <a:t>Superior Quality Control and After Sales Services:</a:t>
            </a:r>
          </a:p>
        </p:txBody>
      </p:sp>
    </p:spTree>
    <p:extLst>
      <p:ext uri="{BB962C8B-B14F-4D97-AF65-F5344CB8AC3E}">
        <p14:creationId xmlns:p14="http://schemas.microsoft.com/office/powerpoint/2010/main" val="1859724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0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2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3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4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15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3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4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5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6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7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8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9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1599</TotalTime>
  <Words>1136</Words>
  <Application>Microsoft Office PowerPoint</Application>
  <PresentationFormat>On-screen Show (4:3)</PresentationFormat>
  <Paragraphs>229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</vt:lpstr>
      <vt:lpstr>Calibri</vt:lpstr>
      <vt:lpstr>Georgia</vt:lpstr>
      <vt:lpstr>Gill Sans MT</vt:lpstr>
      <vt:lpstr>HY엽서L</vt:lpstr>
      <vt:lpstr>휴먼매직체</vt:lpstr>
      <vt:lpstr>Times New Roman</vt:lpstr>
      <vt:lpstr>Verdana</vt:lpstr>
      <vt:lpstr>Vrinda</vt:lpstr>
      <vt:lpstr>Wingdings</vt:lpstr>
      <vt:lpstr>Wingdings 2</vt:lpstr>
      <vt:lpstr>Solstice</vt:lpstr>
      <vt:lpstr>CorelPhotoPaint.Image.6</vt:lpstr>
      <vt:lpstr>Chart</vt:lpstr>
      <vt:lpstr>Nazmul Haque Director (Investment) &amp; Head of Advisory Infrastructure Development Company Limited (IDCOL), Bangladesh</vt:lpstr>
      <vt:lpstr>Bangladesh: Key Energy Outlook</vt:lpstr>
      <vt:lpstr>IDCOL Solar Home System (SHS) Program</vt:lpstr>
      <vt:lpstr>Key SHS Statistics </vt:lpstr>
      <vt:lpstr>Program Structure</vt:lpstr>
      <vt:lpstr>Mode of Financing: an Example</vt:lpstr>
      <vt:lpstr>Key Program Features</vt:lpstr>
      <vt:lpstr>Key Program Features</vt:lpstr>
      <vt:lpstr>Key Program Features</vt:lpstr>
      <vt:lpstr>Key Program Features</vt:lpstr>
      <vt:lpstr>A Sustainable Financing Structure</vt:lpstr>
      <vt:lpstr>Key Success Factors</vt:lpstr>
      <vt:lpstr>Major Challenges</vt:lpstr>
      <vt:lpstr>Can IDCOL SHS Program be  Replicated in Myanmar?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3rd Rescheduling Quantum Power Systems Limited</dc:title>
  <dc:creator>mashref</dc:creator>
  <cp:lastModifiedBy>Nazmul Haque</cp:lastModifiedBy>
  <cp:revision>161</cp:revision>
  <dcterms:created xsi:type="dcterms:W3CDTF">2014-01-07T11:39:26Z</dcterms:created>
  <dcterms:modified xsi:type="dcterms:W3CDTF">2015-01-25T09:02:08Z</dcterms:modified>
</cp:coreProperties>
</file>